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webp" ContentType="image/jpe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4" r:id="rId9"/>
    <p:sldId id="266" r:id="rId10"/>
    <p:sldId id="265" r:id="rId11"/>
    <p:sldId id="262"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A0944-7A29-46CB-A844-DCE6595F77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8F7C975-A6A2-4D69-A2B6-A90E6CF17C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6ACEC79-6A2C-4082-A5F6-57DC2E6B0474}"/>
              </a:ext>
            </a:extLst>
          </p:cNvPr>
          <p:cNvSpPr>
            <a:spLocks noGrp="1"/>
          </p:cNvSpPr>
          <p:nvPr>
            <p:ph type="dt" sz="half" idx="10"/>
          </p:nvPr>
        </p:nvSpPr>
        <p:spPr/>
        <p:txBody>
          <a:bodyPr/>
          <a:lstStyle/>
          <a:p>
            <a:fld id="{44A9FA4D-681E-49BA-B007-307FBC222B11}" type="datetimeFigureOut">
              <a:rPr lang="en-GB" smtClean="0"/>
              <a:t>04/02/2020</a:t>
            </a:fld>
            <a:endParaRPr lang="en-GB"/>
          </a:p>
        </p:txBody>
      </p:sp>
      <p:sp>
        <p:nvSpPr>
          <p:cNvPr id="5" name="Footer Placeholder 4">
            <a:extLst>
              <a:ext uri="{FF2B5EF4-FFF2-40B4-BE49-F238E27FC236}">
                <a16:creationId xmlns:a16="http://schemas.microsoft.com/office/drawing/2014/main" id="{FCAEBB2D-06B6-43E5-B6E0-8531E3C46E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00F564-29DC-4F4C-8427-ABAFB5A703F0}"/>
              </a:ext>
            </a:extLst>
          </p:cNvPr>
          <p:cNvSpPr>
            <a:spLocks noGrp="1"/>
          </p:cNvSpPr>
          <p:nvPr>
            <p:ph type="sldNum" sz="quarter" idx="12"/>
          </p:nvPr>
        </p:nvSpPr>
        <p:spPr/>
        <p:txBody>
          <a:bodyPr/>
          <a:lstStyle/>
          <a:p>
            <a:fld id="{7DC526EF-D63D-4482-B75B-A515A8905D34}" type="slidenum">
              <a:rPr lang="en-GB" smtClean="0"/>
              <a:t>‹#›</a:t>
            </a:fld>
            <a:endParaRPr lang="en-GB"/>
          </a:p>
        </p:txBody>
      </p:sp>
    </p:spTree>
    <p:extLst>
      <p:ext uri="{BB962C8B-B14F-4D97-AF65-F5344CB8AC3E}">
        <p14:creationId xmlns:p14="http://schemas.microsoft.com/office/powerpoint/2010/main" val="656704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8B18B-3E12-4057-A5C1-B1382136681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F969681-6E60-4A75-841B-9020802DD6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C1D027-181C-43DC-90FA-E18CA944FDE0}"/>
              </a:ext>
            </a:extLst>
          </p:cNvPr>
          <p:cNvSpPr>
            <a:spLocks noGrp="1"/>
          </p:cNvSpPr>
          <p:nvPr>
            <p:ph type="dt" sz="half" idx="10"/>
          </p:nvPr>
        </p:nvSpPr>
        <p:spPr/>
        <p:txBody>
          <a:bodyPr/>
          <a:lstStyle/>
          <a:p>
            <a:fld id="{44A9FA4D-681E-49BA-B007-307FBC222B11}" type="datetimeFigureOut">
              <a:rPr lang="en-GB" smtClean="0"/>
              <a:t>04/02/2020</a:t>
            </a:fld>
            <a:endParaRPr lang="en-GB"/>
          </a:p>
        </p:txBody>
      </p:sp>
      <p:sp>
        <p:nvSpPr>
          <p:cNvPr id="5" name="Footer Placeholder 4">
            <a:extLst>
              <a:ext uri="{FF2B5EF4-FFF2-40B4-BE49-F238E27FC236}">
                <a16:creationId xmlns:a16="http://schemas.microsoft.com/office/drawing/2014/main" id="{06B9EA25-3DF4-481D-973C-26199277D0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F03D693-4DBD-4844-9EE9-AE0A1575F2B2}"/>
              </a:ext>
            </a:extLst>
          </p:cNvPr>
          <p:cNvSpPr>
            <a:spLocks noGrp="1"/>
          </p:cNvSpPr>
          <p:nvPr>
            <p:ph type="sldNum" sz="quarter" idx="12"/>
          </p:nvPr>
        </p:nvSpPr>
        <p:spPr/>
        <p:txBody>
          <a:bodyPr/>
          <a:lstStyle/>
          <a:p>
            <a:fld id="{7DC526EF-D63D-4482-B75B-A515A8905D34}" type="slidenum">
              <a:rPr lang="en-GB" smtClean="0"/>
              <a:t>‹#›</a:t>
            </a:fld>
            <a:endParaRPr lang="en-GB"/>
          </a:p>
        </p:txBody>
      </p:sp>
    </p:spTree>
    <p:extLst>
      <p:ext uri="{BB962C8B-B14F-4D97-AF65-F5344CB8AC3E}">
        <p14:creationId xmlns:p14="http://schemas.microsoft.com/office/powerpoint/2010/main" val="2045207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460A9-D346-47F3-921C-DFD679C035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B8D83C7-64FA-499D-A03F-106D218F80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700D2A-5934-4C19-83B5-F661D0858C87}"/>
              </a:ext>
            </a:extLst>
          </p:cNvPr>
          <p:cNvSpPr>
            <a:spLocks noGrp="1"/>
          </p:cNvSpPr>
          <p:nvPr>
            <p:ph type="dt" sz="half" idx="10"/>
          </p:nvPr>
        </p:nvSpPr>
        <p:spPr/>
        <p:txBody>
          <a:bodyPr/>
          <a:lstStyle/>
          <a:p>
            <a:fld id="{44A9FA4D-681E-49BA-B007-307FBC222B11}" type="datetimeFigureOut">
              <a:rPr lang="en-GB" smtClean="0"/>
              <a:t>04/02/2020</a:t>
            </a:fld>
            <a:endParaRPr lang="en-GB"/>
          </a:p>
        </p:txBody>
      </p:sp>
      <p:sp>
        <p:nvSpPr>
          <p:cNvPr id="5" name="Footer Placeholder 4">
            <a:extLst>
              <a:ext uri="{FF2B5EF4-FFF2-40B4-BE49-F238E27FC236}">
                <a16:creationId xmlns:a16="http://schemas.microsoft.com/office/drawing/2014/main" id="{3B2DE837-CF2E-49E5-BA81-7DF54831B8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80110C-87F4-4288-8F20-6A2BE1F5DFAF}"/>
              </a:ext>
            </a:extLst>
          </p:cNvPr>
          <p:cNvSpPr>
            <a:spLocks noGrp="1"/>
          </p:cNvSpPr>
          <p:nvPr>
            <p:ph type="sldNum" sz="quarter" idx="12"/>
          </p:nvPr>
        </p:nvSpPr>
        <p:spPr/>
        <p:txBody>
          <a:bodyPr/>
          <a:lstStyle/>
          <a:p>
            <a:fld id="{7DC526EF-D63D-4482-B75B-A515A8905D34}" type="slidenum">
              <a:rPr lang="en-GB" smtClean="0"/>
              <a:t>‹#›</a:t>
            </a:fld>
            <a:endParaRPr lang="en-GB"/>
          </a:p>
        </p:txBody>
      </p:sp>
    </p:spTree>
    <p:extLst>
      <p:ext uri="{BB962C8B-B14F-4D97-AF65-F5344CB8AC3E}">
        <p14:creationId xmlns:p14="http://schemas.microsoft.com/office/powerpoint/2010/main" val="3685596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C4768-4E28-4440-B1CF-EEDC9D1917D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FC4AB14-36AC-4493-88B9-5DE32048EC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18AEEA3-E384-42C3-99B9-5E9F56B0C7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32ED3F5-8947-4853-9048-FAC51692031E}"/>
              </a:ext>
            </a:extLst>
          </p:cNvPr>
          <p:cNvSpPr>
            <a:spLocks noGrp="1"/>
          </p:cNvSpPr>
          <p:nvPr>
            <p:ph type="dt" sz="half" idx="10"/>
          </p:nvPr>
        </p:nvSpPr>
        <p:spPr/>
        <p:txBody>
          <a:bodyPr/>
          <a:lstStyle/>
          <a:p>
            <a:fld id="{44A9FA4D-681E-49BA-B007-307FBC222B11}" type="datetimeFigureOut">
              <a:rPr lang="en-GB" smtClean="0"/>
              <a:t>04/02/2020</a:t>
            </a:fld>
            <a:endParaRPr lang="en-GB"/>
          </a:p>
        </p:txBody>
      </p:sp>
      <p:sp>
        <p:nvSpPr>
          <p:cNvPr id="6" name="Footer Placeholder 5">
            <a:extLst>
              <a:ext uri="{FF2B5EF4-FFF2-40B4-BE49-F238E27FC236}">
                <a16:creationId xmlns:a16="http://schemas.microsoft.com/office/drawing/2014/main" id="{FC2C0516-BB69-488F-9F65-D66B7A51D4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C2E6A9-461A-4C2E-AB58-0C82A1CFB774}"/>
              </a:ext>
            </a:extLst>
          </p:cNvPr>
          <p:cNvSpPr>
            <a:spLocks noGrp="1"/>
          </p:cNvSpPr>
          <p:nvPr>
            <p:ph type="sldNum" sz="quarter" idx="12"/>
          </p:nvPr>
        </p:nvSpPr>
        <p:spPr/>
        <p:txBody>
          <a:bodyPr/>
          <a:lstStyle/>
          <a:p>
            <a:fld id="{7DC526EF-D63D-4482-B75B-A515A8905D34}" type="slidenum">
              <a:rPr lang="en-GB" smtClean="0"/>
              <a:t>‹#›</a:t>
            </a:fld>
            <a:endParaRPr lang="en-GB"/>
          </a:p>
        </p:txBody>
      </p:sp>
    </p:spTree>
    <p:extLst>
      <p:ext uri="{BB962C8B-B14F-4D97-AF65-F5344CB8AC3E}">
        <p14:creationId xmlns:p14="http://schemas.microsoft.com/office/powerpoint/2010/main" val="2577486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F5E23-E3E3-4BA2-B985-7522E3D829F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2E482FA-A837-45F8-9241-2214BB33CD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AC70DE-7722-4286-A520-1B22C7E251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09DC51F-1122-4FD3-8786-773412780F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A86225-2DDA-48F9-A5CD-43D32106063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81F3C9A-9573-401A-B9F5-FDE7FF03E3D3}"/>
              </a:ext>
            </a:extLst>
          </p:cNvPr>
          <p:cNvSpPr>
            <a:spLocks noGrp="1"/>
          </p:cNvSpPr>
          <p:nvPr>
            <p:ph type="dt" sz="half" idx="10"/>
          </p:nvPr>
        </p:nvSpPr>
        <p:spPr/>
        <p:txBody>
          <a:bodyPr/>
          <a:lstStyle/>
          <a:p>
            <a:fld id="{44A9FA4D-681E-49BA-B007-307FBC222B11}" type="datetimeFigureOut">
              <a:rPr lang="en-GB" smtClean="0"/>
              <a:t>04/02/2020</a:t>
            </a:fld>
            <a:endParaRPr lang="en-GB"/>
          </a:p>
        </p:txBody>
      </p:sp>
      <p:sp>
        <p:nvSpPr>
          <p:cNvPr id="8" name="Footer Placeholder 7">
            <a:extLst>
              <a:ext uri="{FF2B5EF4-FFF2-40B4-BE49-F238E27FC236}">
                <a16:creationId xmlns:a16="http://schemas.microsoft.com/office/drawing/2014/main" id="{B944F874-EF66-4E6A-8EAF-9638F1867BC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67A20B1-9FA0-4CF9-A7A5-877FFE53310F}"/>
              </a:ext>
            </a:extLst>
          </p:cNvPr>
          <p:cNvSpPr>
            <a:spLocks noGrp="1"/>
          </p:cNvSpPr>
          <p:nvPr>
            <p:ph type="sldNum" sz="quarter" idx="12"/>
          </p:nvPr>
        </p:nvSpPr>
        <p:spPr/>
        <p:txBody>
          <a:bodyPr/>
          <a:lstStyle/>
          <a:p>
            <a:fld id="{7DC526EF-D63D-4482-B75B-A515A8905D34}" type="slidenum">
              <a:rPr lang="en-GB" smtClean="0"/>
              <a:t>‹#›</a:t>
            </a:fld>
            <a:endParaRPr lang="en-GB"/>
          </a:p>
        </p:txBody>
      </p:sp>
    </p:spTree>
    <p:extLst>
      <p:ext uri="{BB962C8B-B14F-4D97-AF65-F5344CB8AC3E}">
        <p14:creationId xmlns:p14="http://schemas.microsoft.com/office/powerpoint/2010/main" val="1948869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B3BA4-7255-4670-8BAA-81A44207910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A18615A-4309-4630-8471-E44B6F9A53A2}"/>
              </a:ext>
            </a:extLst>
          </p:cNvPr>
          <p:cNvSpPr>
            <a:spLocks noGrp="1"/>
          </p:cNvSpPr>
          <p:nvPr>
            <p:ph type="dt" sz="half" idx="10"/>
          </p:nvPr>
        </p:nvSpPr>
        <p:spPr/>
        <p:txBody>
          <a:bodyPr/>
          <a:lstStyle/>
          <a:p>
            <a:fld id="{44A9FA4D-681E-49BA-B007-307FBC222B11}" type="datetimeFigureOut">
              <a:rPr lang="en-GB" smtClean="0"/>
              <a:t>04/02/2020</a:t>
            </a:fld>
            <a:endParaRPr lang="en-GB"/>
          </a:p>
        </p:txBody>
      </p:sp>
      <p:sp>
        <p:nvSpPr>
          <p:cNvPr id="4" name="Footer Placeholder 3">
            <a:extLst>
              <a:ext uri="{FF2B5EF4-FFF2-40B4-BE49-F238E27FC236}">
                <a16:creationId xmlns:a16="http://schemas.microsoft.com/office/drawing/2014/main" id="{912819E7-8EF1-4197-85F5-626E0D99449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48B10D4-A142-499A-A2CC-22133482BD56}"/>
              </a:ext>
            </a:extLst>
          </p:cNvPr>
          <p:cNvSpPr>
            <a:spLocks noGrp="1"/>
          </p:cNvSpPr>
          <p:nvPr>
            <p:ph type="sldNum" sz="quarter" idx="12"/>
          </p:nvPr>
        </p:nvSpPr>
        <p:spPr/>
        <p:txBody>
          <a:bodyPr/>
          <a:lstStyle/>
          <a:p>
            <a:fld id="{7DC526EF-D63D-4482-B75B-A515A8905D34}" type="slidenum">
              <a:rPr lang="en-GB" smtClean="0"/>
              <a:t>‹#›</a:t>
            </a:fld>
            <a:endParaRPr lang="en-GB"/>
          </a:p>
        </p:txBody>
      </p:sp>
    </p:spTree>
    <p:extLst>
      <p:ext uri="{BB962C8B-B14F-4D97-AF65-F5344CB8AC3E}">
        <p14:creationId xmlns:p14="http://schemas.microsoft.com/office/powerpoint/2010/main" val="1481636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3E7D85-D673-480A-8C08-853A2A7E99EF}"/>
              </a:ext>
            </a:extLst>
          </p:cNvPr>
          <p:cNvSpPr>
            <a:spLocks noGrp="1"/>
          </p:cNvSpPr>
          <p:nvPr>
            <p:ph type="dt" sz="half" idx="10"/>
          </p:nvPr>
        </p:nvSpPr>
        <p:spPr/>
        <p:txBody>
          <a:bodyPr/>
          <a:lstStyle/>
          <a:p>
            <a:fld id="{44A9FA4D-681E-49BA-B007-307FBC222B11}" type="datetimeFigureOut">
              <a:rPr lang="en-GB" smtClean="0"/>
              <a:t>04/02/2020</a:t>
            </a:fld>
            <a:endParaRPr lang="en-GB"/>
          </a:p>
        </p:txBody>
      </p:sp>
      <p:sp>
        <p:nvSpPr>
          <p:cNvPr id="3" name="Footer Placeholder 2">
            <a:extLst>
              <a:ext uri="{FF2B5EF4-FFF2-40B4-BE49-F238E27FC236}">
                <a16:creationId xmlns:a16="http://schemas.microsoft.com/office/drawing/2014/main" id="{F6F54793-513D-4ED5-AF62-E9837F00A2D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23A4A6B-0E05-4022-AEBC-7D366D1A2BA7}"/>
              </a:ext>
            </a:extLst>
          </p:cNvPr>
          <p:cNvSpPr>
            <a:spLocks noGrp="1"/>
          </p:cNvSpPr>
          <p:nvPr>
            <p:ph type="sldNum" sz="quarter" idx="12"/>
          </p:nvPr>
        </p:nvSpPr>
        <p:spPr/>
        <p:txBody>
          <a:bodyPr/>
          <a:lstStyle/>
          <a:p>
            <a:fld id="{7DC526EF-D63D-4482-B75B-A515A8905D34}" type="slidenum">
              <a:rPr lang="en-GB" smtClean="0"/>
              <a:t>‹#›</a:t>
            </a:fld>
            <a:endParaRPr lang="en-GB"/>
          </a:p>
        </p:txBody>
      </p:sp>
    </p:spTree>
    <p:extLst>
      <p:ext uri="{BB962C8B-B14F-4D97-AF65-F5344CB8AC3E}">
        <p14:creationId xmlns:p14="http://schemas.microsoft.com/office/powerpoint/2010/main" val="1183608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6F1C7-B945-4034-A1B1-A404A3429A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783064C-3C58-450D-A508-C011D28DF4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895B44E-95A0-4167-AF4E-E9CE044117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3BEFA6-B692-4EDD-92EE-412B10EE759B}"/>
              </a:ext>
            </a:extLst>
          </p:cNvPr>
          <p:cNvSpPr>
            <a:spLocks noGrp="1"/>
          </p:cNvSpPr>
          <p:nvPr>
            <p:ph type="dt" sz="half" idx="10"/>
          </p:nvPr>
        </p:nvSpPr>
        <p:spPr/>
        <p:txBody>
          <a:bodyPr/>
          <a:lstStyle/>
          <a:p>
            <a:fld id="{44A9FA4D-681E-49BA-B007-307FBC222B11}" type="datetimeFigureOut">
              <a:rPr lang="en-GB" smtClean="0"/>
              <a:t>04/02/2020</a:t>
            </a:fld>
            <a:endParaRPr lang="en-GB"/>
          </a:p>
        </p:txBody>
      </p:sp>
      <p:sp>
        <p:nvSpPr>
          <p:cNvPr id="6" name="Footer Placeholder 5">
            <a:extLst>
              <a:ext uri="{FF2B5EF4-FFF2-40B4-BE49-F238E27FC236}">
                <a16:creationId xmlns:a16="http://schemas.microsoft.com/office/drawing/2014/main" id="{CBD730E1-CF4F-4E49-8C9C-7F36087C8D7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1B4046-DCF0-40F3-937E-2D2C0EE1694B}"/>
              </a:ext>
            </a:extLst>
          </p:cNvPr>
          <p:cNvSpPr>
            <a:spLocks noGrp="1"/>
          </p:cNvSpPr>
          <p:nvPr>
            <p:ph type="sldNum" sz="quarter" idx="12"/>
          </p:nvPr>
        </p:nvSpPr>
        <p:spPr/>
        <p:txBody>
          <a:bodyPr/>
          <a:lstStyle/>
          <a:p>
            <a:fld id="{7DC526EF-D63D-4482-B75B-A515A8905D34}" type="slidenum">
              <a:rPr lang="en-GB" smtClean="0"/>
              <a:t>‹#›</a:t>
            </a:fld>
            <a:endParaRPr lang="en-GB"/>
          </a:p>
        </p:txBody>
      </p:sp>
    </p:spTree>
    <p:extLst>
      <p:ext uri="{BB962C8B-B14F-4D97-AF65-F5344CB8AC3E}">
        <p14:creationId xmlns:p14="http://schemas.microsoft.com/office/powerpoint/2010/main" val="605919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733BF-35AB-4925-8883-9AD1D6CD08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F90702F-0B71-490E-80D5-913C669B05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3E822F1-3323-4583-A101-ECA470E7EA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9691F7-97BB-4E67-A974-F14107C4ED9E}"/>
              </a:ext>
            </a:extLst>
          </p:cNvPr>
          <p:cNvSpPr>
            <a:spLocks noGrp="1"/>
          </p:cNvSpPr>
          <p:nvPr>
            <p:ph type="dt" sz="half" idx="10"/>
          </p:nvPr>
        </p:nvSpPr>
        <p:spPr/>
        <p:txBody>
          <a:bodyPr/>
          <a:lstStyle/>
          <a:p>
            <a:fld id="{44A9FA4D-681E-49BA-B007-307FBC222B11}" type="datetimeFigureOut">
              <a:rPr lang="en-GB" smtClean="0"/>
              <a:t>04/02/2020</a:t>
            </a:fld>
            <a:endParaRPr lang="en-GB"/>
          </a:p>
        </p:txBody>
      </p:sp>
      <p:sp>
        <p:nvSpPr>
          <p:cNvPr id="6" name="Footer Placeholder 5">
            <a:extLst>
              <a:ext uri="{FF2B5EF4-FFF2-40B4-BE49-F238E27FC236}">
                <a16:creationId xmlns:a16="http://schemas.microsoft.com/office/drawing/2014/main" id="{55CF8DFA-E524-4BE6-B476-8F0EAA9423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90D5213-30D6-4C0B-B2F7-635D8477A11E}"/>
              </a:ext>
            </a:extLst>
          </p:cNvPr>
          <p:cNvSpPr>
            <a:spLocks noGrp="1"/>
          </p:cNvSpPr>
          <p:nvPr>
            <p:ph type="sldNum" sz="quarter" idx="12"/>
          </p:nvPr>
        </p:nvSpPr>
        <p:spPr/>
        <p:txBody>
          <a:bodyPr/>
          <a:lstStyle/>
          <a:p>
            <a:fld id="{7DC526EF-D63D-4482-B75B-A515A8905D34}" type="slidenum">
              <a:rPr lang="en-GB" smtClean="0"/>
              <a:t>‹#›</a:t>
            </a:fld>
            <a:endParaRPr lang="en-GB"/>
          </a:p>
        </p:txBody>
      </p:sp>
    </p:spTree>
    <p:extLst>
      <p:ext uri="{BB962C8B-B14F-4D97-AF65-F5344CB8AC3E}">
        <p14:creationId xmlns:p14="http://schemas.microsoft.com/office/powerpoint/2010/main" val="1164834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7298C-B533-4883-A505-62A23F05D12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45FAB92-0BB6-42C1-A85E-39E7153293A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5095D5-6053-4F99-A68A-166CBF6D89A1}"/>
              </a:ext>
            </a:extLst>
          </p:cNvPr>
          <p:cNvSpPr>
            <a:spLocks noGrp="1"/>
          </p:cNvSpPr>
          <p:nvPr>
            <p:ph type="dt" sz="half" idx="10"/>
          </p:nvPr>
        </p:nvSpPr>
        <p:spPr/>
        <p:txBody>
          <a:bodyPr/>
          <a:lstStyle/>
          <a:p>
            <a:fld id="{44A9FA4D-681E-49BA-B007-307FBC222B11}" type="datetimeFigureOut">
              <a:rPr lang="en-GB" smtClean="0"/>
              <a:t>04/02/2020</a:t>
            </a:fld>
            <a:endParaRPr lang="en-GB"/>
          </a:p>
        </p:txBody>
      </p:sp>
      <p:sp>
        <p:nvSpPr>
          <p:cNvPr id="5" name="Footer Placeholder 4">
            <a:extLst>
              <a:ext uri="{FF2B5EF4-FFF2-40B4-BE49-F238E27FC236}">
                <a16:creationId xmlns:a16="http://schemas.microsoft.com/office/drawing/2014/main" id="{E2A33E5C-E5CC-4B16-8209-596D494AC1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2B85868-5CF5-4845-9EB3-C3D92038BB92}"/>
              </a:ext>
            </a:extLst>
          </p:cNvPr>
          <p:cNvSpPr>
            <a:spLocks noGrp="1"/>
          </p:cNvSpPr>
          <p:nvPr>
            <p:ph type="sldNum" sz="quarter" idx="12"/>
          </p:nvPr>
        </p:nvSpPr>
        <p:spPr/>
        <p:txBody>
          <a:bodyPr/>
          <a:lstStyle/>
          <a:p>
            <a:fld id="{7DC526EF-D63D-4482-B75B-A515A8905D34}" type="slidenum">
              <a:rPr lang="en-GB" smtClean="0"/>
              <a:t>‹#›</a:t>
            </a:fld>
            <a:endParaRPr lang="en-GB"/>
          </a:p>
        </p:txBody>
      </p:sp>
    </p:spTree>
    <p:extLst>
      <p:ext uri="{BB962C8B-B14F-4D97-AF65-F5344CB8AC3E}">
        <p14:creationId xmlns:p14="http://schemas.microsoft.com/office/powerpoint/2010/main" val="2730638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FD485D-41DE-455C-9B46-7CF0A573F76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CB36E8C-D9AE-4D04-B150-1E4BC26D76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6A7959C-7EE8-411F-9BE7-6888C13771D7}"/>
              </a:ext>
            </a:extLst>
          </p:cNvPr>
          <p:cNvSpPr>
            <a:spLocks noGrp="1"/>
          </p:cNvSpPr>
          <p:nvPr>
            <p:ph type="dt" sz="half" idx="10"/>
          </p:nvPr>
        </p:nvSpPr>
        <p:spPr/>
        <p:txBody>
          <a:bodyPr/>
          <a:lstStyle/>
          <a:p>
            <a:fld id="{44A9FA4D-681E-49BA-B007-307FBC222B11}" type="datetimeFigureOut">
              <a:rPr lang="en-GB" smtClean="0"/>
              <a:t>04/02/2020</a:t>
            </a:fld>
            <a:endParaRPr lang="en-GB"/>
          </a:p>
        </p:txBody>
      </p:sp>
      <p:sp>
        <p:nvSpPr>
          <p:cNvPr id="5" name="Footer Placeholder 4">
            <a:extLst>
              <a:ext uri="{FF2B5EF4-FFF2-40B4-BE49-F238E27FC236}">
                <a16:creationId xmlns:a16="http://schemas.microsoft.com/office/drawing/2014/main" id="{38040ADF-E1B0-400E-A2B7-228A5A7A0C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E9791B-8E48-4333-8133-E9D42A355426}"/>
              </a:ext>
            </a:extLst>
          </p:cNvPr>
          <p:cNvSpPr>
            <a:spLocks noGrp="1"/>
          </p:cNvSpPr>
          <p:nvPr>
            <p:ph type="sldNum" sz="quarter" idx="12"/>
          </p:nvPr>
        </p:nvSpPr>
        <p:spPr/>
        <p:txBody>
          <a:bodyPr/>
          <a:lstStyle/>
          <a:p>
            <a:fld id="{7DC526EF-D63D-4482-B75B-A515A8905D34}" type="slidenum">
              <a:rPr lang="en-GB" smtClean="0"/>
              <a:t>‹#›</a:t>
            </a:fld>
            <a:endParaRPr lang="en-GB"/>
          </a:p>
        </p:txBody>
      </p:sp>
    </p:spTree>
    <p:extLst>
      <p:ext uri="{BB962C8B-B14F-4D97-AF65-F5344CB8AC3E}">
        <p14:creationId xmlns:p14="http://schemas.microsoft.com/office/powerpoint/2010/main" val="287197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128DAB-87FD-410F-8611-48FE1A33D2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02D08E0-A69B-41AB-861C-B51DDA59F2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D10C591-B92B-4414-B763-A2E5E2EA51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A9FA4D-681E-49BA-B007-307FBC222B11}" type="datetimeFigureOut">
              <a:rPr lang="en-GB" smtClean="0"/>
              <a:t>04/02/2020</a:t>
            </a:fld>
            <a:endParaRPr lang="en-GB"/>
          </a:p>
        </p:txBody>
      </p:sp>
      <p:sp>
        <p:nvSpPr>
          <p:cNvPr id="5" name="Footer Placeholder 4">
            <a:extLst>
              <a:ext uri="{FF2B5EF4-FFF2-40B4-BE49-F238E27FC236}">
                <a16:creationId xmlns:a16="http://schemas.microsoft.com/office/drawing/2014/main" id="{986E753A-3AEC-4100-90EE-FDE4B17A88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5E1E3F8-1F12-4AD4-A5E1-644374A657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C526EF-D63D-4482-B75B-A515A8905D34}" type="slidenum">
              <a:rPr lang="en-GB" smtClean="0"/>
              <a:t>‹#›</a:t>
            </a:fld>
            <a:endParaRPr lang="en-GB"/>
          </a:p>
        </p:txBody>
      </p:sp>
    </p:spTree>
    <p:extLst>
      <p:ext uri="{BB962C8B-B14F-4D97-AF65-F5344CB8AC3E}">
        <p14:creationId xmlns:p14="http://schemas.microsoft.com/office/powerpoint/2010/main" val="2669065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eb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jrbpublications.files.wordpress.com/2019/05/rough-sleeper-leaflet-v4.pdf" TargetMode="External"/><Relationship Id="rId2" Type="http://schemas.openxmlformats.org/officeDocument/2006/relationships/hyperlink" Target="https://jrbpublications.com/shan/" TargetMode="External"/><Relationship Id="rId1" Type="http://schemas.openxmlformats.org/officeDocument/2006/relationships/slideLayout" Target="../slideLayouts/slideLayout7.xml"/><Relationship Id="rId4" Type="http://schemas.openxmlformats.org/officeDocument/2006/relationships/hyperlink" Target="https://jrbpublications.com/2017/10/12/homeless-reflections/" TargetMode="External"/></Relationships>
</file>

<file path=ppt/slides/_rels/slide12.xml.rels><?xml version="1.0" encoding="UTF-8" standalone="yes"?>
<Relationships xmlns="http://schemas.openxmlformats.org/package/2006/relationships"><Relationship Id="rId2" Type="http://schemas.openxmlformats.org/officeDocument/2006/relationships/hyperlink" Target="mailto:jjandm.barber@blueyonder.co.uk"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10B98D3-DBBA-4313-A324-F26605F306F6}"/>
              </a:ext>
            </a:extLst>
          </p:cNvPr>
          <p:cNvSpPr>
            <a:spLocks noGrp="1"/>
          </p:cNvSpPr>
          <p:nvPr>
            <p:ph type="subTitle" idx="1"/>
          </p:nvPr>
        </p:nvSpPr>
        <p:spPr>
          <a:xfrm>
            <a:off x="2885813" y="4296200"/>
            <a:ext cx="7071920" cy="2030136"/>
          </a:xfrm>
        </p:spPr>
        <p:txBody>
          <a:bodyPr>
            <a:normAutofit fontScale="55000" lnSpcReduction="20000"/>
          </a:bodyPr>
          <a:lstStyle/>
          <a:p>
            <a:pPr algn="l"/>
            <a:r>
              <a:rPr lang="en-US" sz="5800" b="1" dirty="0" err="1"/>
              <a:t>S</a:t>
            </a:r>
            <a:r>
              <a:rPr lang="en-US" sz="5800" dirty="0" err="1"/>
              <a:t>outhend</a:t>
            </a:r>
            <a:r>
              <a:rPr lang="en-US" sz="5800" dirty="0"/>
              <a:t> – that’s where we operate</a:t>
            </a:r>
          </a:p>
          <a:p>
            <a:pPr algn="l"/>
            <a:r>
              <a:rPr lang="en-US" sz="5800" b="1" dirty="0"/>
              <a:t>H</a:t>
            </a:r>
            <a:r>
              <a:rPr lang="en-US" sz="5800" dirty="0"/>
              <a:t>omeless – that’s our area of concern</a:t>
            </a:r>
          </a:p>
          <a:p>
            <a:pPr algn="l"/>
            <a:r>
              <a:rPr lang="en-US" sz="5800" b="1" dirty="0"/>
              <a:t>A</a:t>
            </a:r>
            <a:r>
              <a:rPr lang="en-US" sz="5800" dirty="0"/>
              <a:t>ction – that’s what we want to happen</a:t>
            </a:r>
          </a:p>
          <a:p>
            <a:pPr algn="l"/>
            <a:r>
              <a:rPr lang="en-US" sz="5800" b="1" dirty="0"/>
              <a:t>N</a:t>
            </a:r>
            <a:r>
              <a:rPr lang="en-US" sz="5800" dirty="0"/>
              <a:t>etwork – that’s what we do</a:t>
            </a:r>
            <a:endParaRPr lang="en-GB" sz="5800" dirty="0"/>
          </a:p>
        </p:txBody>
      </p:sp>
      <p:pic>
        <p:nvPicPr>
          <p:cNvPr id="5" name="Picture 4">
            <a:extLst>
              <a:ext uri="{FF2B5EF4-FFF2-40B4-BE49-F238E27FC236}">
                <a16:creationId xmlns:a16="http://schemas.microsoft.com/office/drawing/2014/main" id="{C6B55A7B-F54D-43DA-9093-5AD79E5C1A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6581" y="0"/>
            <a:ext cx="7852094" cy="4296200"/>
          </a:xfrm>
          <a:prstGeom prst="rect">
            <a:avLst/>
          </a:prstGeom>
        </p:spPr>
      </p:pic>
      <p:sp>
        <p:nvSpPr>
          <p:cNvPr id="6" name="TextBox 5">
            <a:extLst>
              <a:ext uri="{FF2B5EF4-FFF2-40B4-BE49-F238E27FC236}">
                <a16:creationId xmlns:a16="http://schemas.microsoft.com/office/drawing/2014/main" id="{833A65D5-6C4A-4823-BA67-8F06FFC80075}"/>
              </a:ext>
            </a:extLst>
          </p:cNvPr>
          <p:cNvSpPr txBox="1"/>
          <p:nvPr/>
        </p:nvSpPr>
        <p:spPr>
          <a:xfrm>
            <a:off x="1082180" y="6266576"/>
            <a:ext cx="10100345" cy="369332"/>
          </a:xfrm>
          <a:prstGeom prst="rect">
            <a:avLst/>
          </a:prstGeom>
          <a:noFill/>
        </p:spPr>
        <p:txBody>
          <a:bodyPr wrap="square" rtlCol="0">
            <a:spAutoFit/>
          </a:bodyPr>
          <a:lstStyle/>
          <a:p>
            <a:pPr algn="r"/>
            <a:r>
              <a:rPr lang="en-US" b="1" i="1" dirty="0"/>
              <a:t>John Barber – Wednesday 29 January for Test, Learn, Collaborate Event – SHAN presentation </a:t>
            </a:r>
            <a:endParaRPr lang="en-GB" b="1" i="1" dirty="0"/>
          </a:p>
        </p:txBody>
      </p:sp>
    </p:spTree>
    <p:extLst>
      <p:ext uri="{BB962C8B-B14F-4D97-AF65-F5344CB8AC3E}">
        <p14:creationId xmlns:p14="http://schemas.microsoft.com/office/powerpoint/2010/main" val="1683367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D274CA-300D-4B58-A4CA-4D67EB0D072E}"/>
              </a:ext>
            </a:extLst>
          </p:cNvPr>
          <p:cNvSpPr txBox="1"/>
          <p:nvPr/>
        </p:nvSpPr>
        <p:spPr>
          <a:xfrm>
            <a:off x="851483" y="1082182"/>
            <a:ext cx="10444293" cy="5632311"/>
          </a:xfrm>
          <a:prstGeom prst="rect">
            <a:avLst/>
          </a:prstGeom>
          <a:noFill/>
        </p:spPr>
        <p:txBody>
          <a:bodyPr wrap="square" rtlCol="0">
            <a:spAutoFit/>
          </a:bodyPr>
          <a:lstStyle/>
          <a:p>
            <a:r>
              <a:rPr lang="en-US" sz="2400" dirty="0"/>
              <a:t>SHAN began in 2008 when a number of us found there were a number of homeless people, typically single folk, who we got to meet that were not getting the help they needed. Often such folk would turn up at the Council and be signposted to non-existent services and because of a lack of resource and money the Council did little more, focusing their efforts on those they had a statutory duty to house. The local homeless hostel run by HARP did provide some help but it was limited and often overnight accommodation was full. Some of the homeless people did not engage with the services that were available and this was not helped given the mental health and addiction issues many were experiencing. At that time the Council were looking to close their own homeless hostels as well as produce a homeless prevention strategy working in partnership with the voluntary and community sector (VCS). SHAN was born out of this paradigm and the words of the acronym: </a:t>
            </a:r>
            <a:r>
              <a:rPr lang="en-US" sz="2400" dirty="0" err="1"/>
              <a:t>Southend</a:t>
            </a:r>
            <a:r>
              <a:rPr lang="en-US" sz="2400" dirty="0"/>
              <a:t>, Homeless, Action and Network describe precisely what we set out to achieve. SHAN has never become formally constituted and the best it has come up with to date and that governs what it does is our terms of reference.  </a:t>
            </a:r>
            <a:endParaRPr lang="en-GB" sz="2400" dirty="0"/>
          </a:p>
        </p:txBody>
      </p:sp>
      <p:sp>
        <p:nvSpPr>
          <p:cNvPr id="3" name="TextBox 2">
            <a:extLst>
              <a:ext uri="{FF2B5EF4-FFF2-40B4-BE49-F238E27FC236}">
                <a16:creationId xmlns:a16="http://schemas.microsoft.com/office/drawing/2014/main" id="{944C7744-F0BF-4CE0-8B5F-FA32EC892D03}"/>
              </a:ext>
            </a:extLst>
          </p:cNvPr>
          <p:cNvSpPr txBox="1"/>
          <p:nvPr/>
        </p:nvSpPr>
        <p:spPr>
          <a:xfrm>
            <a:off x="805344" y="360727"/>
            <a:ext cx="10276513" cy="646331"/>
          </a:xfrm>
          <a:prstGeom prst="rect">
            <a:avLst/>
          </a:prstGeom>
          <a:noFill/>
        </p:spPr>
        <p:txBody>
          <a:bodyPr wrap="square" rtlCol="0">
            <a:spAutoFit/>
          </a:bodyPr>
          <a:lstStyle/>
          <a:p>
            <a:pPr algn="ctr"/>
            <a:r>
              <a:rPr lang="en-US" sz="3600" b="1" dirty="0"/>
              <a:t>SHAN – How we began</a:t>
            </a:r>
            <a:endParaRPr lang="en-GB" sz="3600" b="1" dirty="0"/>
          </a:p>
        </p:txBody>
      </p:sp>
    </p:spTree>
    <p:extLst>
      <p:ext uri="{BB962C8B-B14F-4D97-AF65-F5344CB8AC3E}">
        <p14:creationId xmlns:p14="http://schemas.microsoft.com/office/powerpoint/2010/main" val="1272634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8AFF7B-27E8-4459-8CA7-53C561BBC894}"/>
              </a:ext>
            </a:extLst>
          </p:cNvPr>
          <p:cNvSpPr txBox="1"/>
          <p:nvPr/>
        </p:nvSpPr>
        <p:spPr>
          <a:xfrm>
            <a:off x="704675" y="1046169"/>
            <a:ext cx="11031523" cy="3785652"/>
          </a:xfrm>
          <a:prstGeom prst="rect">
            <a:avLst/>
          </a:prstGeom>
          <a:noFill/>
        </p:spPr>
        <p:txBody>
          <a:bodyPr wrap="square" rtlCol="0">
            <a:spAutoFit/>
          </a:bodyPr>
          <a:lstStyle/>
          <a:p>
            <a:pPr marL="342900" indent="-342900">
              <a:buFont typeface="+mj-lt"/>
              <a:buAutoNum type="arabicPeriod"/>
            </a:pPr>
            <a:r>
              <a:rPr lang="en-US" sz="2000" dirty="0"/>
              <a:t>meet from time to time, but a minimum of four times a year, to discuss homeless issues with a view to finding and implementing solutions and do so in a spirit of partnership.</a:t>
            </a:r>
          </a:p>
          <a:p>
            <a:pPr marL="342900" indent="-342900">
              <a:buFont typeface="+mj-lt"/>
              <a:buAutoNum type="arabicPeriod"/>
            </a:pPr>
            <a:r>
              <a:rPr lang="en-US" sz="2000" dirty="0"/>
              <a:t>provide a compassionate network, based on trust and understanding, that will support members in the work they do concerning homeless and other vulnerable persons.</a:t>
            </a:r>
          </a:p>
          <a:p>
            <a:pPr marL="342900" indent="-342900">
              <a:buFont typeface="+mj-lt"/>
              <a:buAutoNum type="arabicPeriod"/>
            </a:pPr>
            <a:r>
              <a:rPr lang="en-US" sz="2000" dirty="0"/>
              <a:t>understand the issues around homeless people, including how needs are being met or not being met in </a:t>
            </a:r>
            <a:r>
              <a:rPr lang="en-US" sz="2000" dirty="0" err="1"/>
              <a:t>Southend</a:t>
            </a:r>
            <a:r>
              <a:rPr lang="en-US" sz="2000" dirty="0"/>
              <a:t>, and propose, support and help implement practical and enduring solutions, including the identification and promotion of good practice.</a:t>
            </a:r>
          </a:p>
          <a:p>
            <a:pPr marL="342900" indent="-342900">
              <a:buFont typeface="+mj-lt"/>
              <a:buAutoNum type="arabicPeriod"/>
            </a:pPr>
            <a:r>
              <a:rPr lang="en-US" sz="2000" dirty="0"/>
              <a:t>understand government (central and local) policies with respect to homeless people and specifically to engage and partner with </a:t>
            </a:r>
            <a:r>
              <a:rPr lang="en-US" sz="2000" dirty="0" err="1"/>
              <a:t>Southend</a:t>
            </a:r>
            <a:r>
              <a:rPr lang="en-US" sz="2000" dirty="0"/>
              <a:t> Borough Council in the implementation of its Homelessness Prevention Strategy and whenever needs are identified or opportunities arise.</a:t>
            </a:r>
          </a:p>
          <a:p>
            <a:pPr marL="342900" indent="-342900">
              <a:buFont typeface="+mj-lt"/>
              <a:buAutoNum type="arabicPeriod"/>
            </a:pPr>
            <a:r>
              <a:rPr lang="en-US" sz="2000" dirty="0"/>
              <a:t>share and disseminate information regarding homelessness and issues affecting those who are homeless, within SHAN and to those who are in contact with SHAN members.</a:t>
            </a:r>
          </a:p>
        </p:txBody>
      </p:sp>
      <p:sp>
        <p:nvSpPr>
          <p:cNvPr id="4" name="TextBox 3">
            <a:extLst>
              <a:ext uri="{FF2B5EF4-FFF2-40B4-BE49-F238E27FC236}">
                <a16:creationId xmlns:a16="http://schemas.microsoft.com/office/drawing/2014/main" id="{994591BD-6A5E-4897-BB56-C26DAD887667}"/>
              </a:ext>
            </a:extLst>
          </p:cNvPr>
          <p:cNvSpPr txBox="1"/>
          <p:nvPr/>
        </p:nvSpPr>
        <p:spPr>
          <a:xfrm>
            <a:off x="580238" y="352337"/>
            <a:ext cx="11031523" cy="584775"/>
          </a:xfrm>
          <a:prstGeom prst="rect">
            <a:avLst/>
          </a:prstGeom>
          <a:noFill/>
        </p:spPr>
        <p:txBody>
          <a:bodyPr wrap="square" rtlCol="0">
            <a:spAutoFit/>
          </a:bodyPr>
          <a:lstStyle/>
          <a:p>
            <a:pPr algn="ctr"/>
            <a:r>
              <a:rPr lang="en-US" sz="3200" b="1" dirty="0"/>
              <a:t>SHAN – Terms of Reference</a:t>
            </a:r>
            <a:endParaRPr lang="en-GB" sz="3200" b="1" dirty="0"/>
          </a:p>
        </p:txBody>
      </p:sp>
      <p:sp>
        <p:nvSpPr>
          <p:cNvPr id="5" name="TextBox 4">
            <a:extLst>
              <a:ext uri="{FF2B5EF4-FFF2-40B4-BE49-F238E27FC236}">
                <a16:creationId xmlns:a16="http://schemas.microsoft.com/office/drawing/2014/main" id="{F57B08E4-CA2E-4853-838C-9895803BDE26}"/>
              </a:ext>
            </a:extLst>
          </p:cNvPr>
          <p:cNvSpPr txBox="1"/>
          <p:nvPr/>
        </p:nvSpPr>
        <p:spPr>
          <a:xfrm>
            <a:off x="914400" y="4940878"/>
            <a:ext cx="10897299" cy="1754326"/>
          </a:xfrm>
          <a:prstGeom prst="rect">
            <a:avLst/>
          </a:prstGeom>
          <a:noFill/>
        </p:spPr>
        <p:txBody>
          <a:bodyPr wrap="square" rtlCol="0">
            <a:spAutoFit/>
          </a:bodyPr>
          <a:lstStyle/>
          <a:p>
            <a:pPr marL="285750" indent="-285750">
              <a:buFont typeface="Arial" panose="020B0604020202020204" pitchFamily="34" charset="0"/>
              <a:buChar char="•"/>
            </a:pPr>
            <a:r>
              <a:rPr lang="en-US" dirty="0"/>
              <a:t>SHAN has no formal membership and has an e-distribution of around 225 persons interested in what we do. </a:t>
            </a:r>
          </a:p>
          <a:p>
            <a:pPr marL="285750" indent="-285750">
              <a:buFont typeface="Arial" panose="020B0604020202020204" pitchFamily="34" charset="0"/>
              <a:buChar char="•"/>
            </a:pPr>
            <a:r>
              <a:rPr lang="en-US" dirty="0"/>
              <a:t>We are non political and non religious but include those from all persuasions amongst our members</a:t>
            </a:r>
          </a:p>
          <a:p>
            <a:pPr marL="285750" indent="-285750">
              <a:buFont typeface="Arial" panose="020B0604020202020204" pitchFamily="34" charset="0"/>
              <a:buChar char="•"/>
            </a:pPr>
            <a:r>
              <a:rPr lang="en-US" dirty="0"/>
              <a:t>We don’t campaign as such and our focus is on what our partners can do in order to make a difference </a:t>
            </a:r>
          </a:p>
          <a:p>
            <a:pPr marL="285750" indent="-285750">
              <a:buFont typeface="Arial" panose="020B0604020202020204" pitchFamily="34" charset="0"/>
              <a:buChar char="•"/>
            </a:pPr>
            <a:r>
              <a:rPr lang="en-US" dirty="0"/>
              <a:t>Our members are mostly involved in homeless related activity, from one of many </a:t>
            </a:r>
            <a:r>
              <a:rPr lang="en-US" dirty="0" err="1"/>
              <a:t>organisations</a:t>
            </a:r>
            <a:r>
              <a:rPr lang="en-US" dirty="0"/>
              <a:t> and none</a:t>
            </a:r>
          </a:p>
          <a:p>
            <a:pPr marL="285750" indent="-285750">
              <a:buFont typeface="Arial" panose="020B0604020202020204" pitchFamily="34" charset="0"/>
              <a:buChar char="•"/>
            </a:pPr>
            <a:r>
              <a:rPr lang="en-US" dirty="0"/>
              <a:t>We recognize many interests and perspectives and for participation we require only relevance and respect.</a:t>
            </a:r>
          </a:p>
          <a:p>
            <a:r>
              <a:rPr lang="en-US" dirty="0"/>
              <a:t> </a:t>
            </a:r>
            <a:endParaRPr lang="en-GB" dirty="0"/>
          </a:p>
        </p:txBody>
      </p:sp>
    </p:spTree>
    <p:extLst>
      <p:ext uri="{BB962C8B-B14F-4D97-AF65-F5344CB8AC3E}">
        <p14:creationId xmlns:p14="http://schemas.microsoft.com/office/powerpoint/2010/main" val="3726782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0B9A82B-2BF9-40F3-9796-30D2395E6F35}"/>
              </a:ext>
            </a:extLst>
          </p:cNvPr>
          <p:cNvSpPr txBox="1"/>
          <p:nvPr/>
        </p:nvSpPr>
        <p:spPr>
          <a:xfrm>
            <a:off x="503340" y="922789"/>
            <a:ext cx="11278998" cy="5909310"/>
          </a:xfrm>
          <a:prstGeom prst="rect">
            <a:avLst/>
          </a:prstGeom>
          <a:noFill/>
        </p:spPr>
        <p:txBody>
          <a:bodyPr wrap="square" rtlCol="0">
            <a:spAutoFit/>
          </a:bodyPr>
          <a:lstStyle/>
          <a:p>
            <a:r>
              <a:rPr lang="en-US" sz="2400" dirty="0"/>
              <a:t>SHAN  has been successful in bringing together a wide range of disparate partners with an interest in homelessness in order to make a positive difference. While it is for others to blow our trumpet, we have done what we set out to do and some of the improvements and facilities seen since we began have been part down to us. One of our main successes comes out of the networking ethos. Bringing together parties that might otherwise not meet has an effect! We have </a:t>
            </a:r>
            <a:r>
              <a:rPr lang="en-US" sz="2400" dirty="0" err="1"/>
              <a:t>organised</a:t>
            </a:r>
            <a:r>
              <a:rPr lang="en-US" sz="2400" dirty="0"/>
              <a:t> two successful conferences, one on immigration and one on homelessness and this has sparked off more action. We meet every other month with full agendas on important topics of concern, with expert speakers and lively discussion. Our meetings are well attended by a wide cross section of those representing statutory, voluntary, community, church groups and individuals. We aim to inform and inspire and make a difference for our homeless friends  Those who do attend invariably find sharing information and the networking that goes on to be of immense value. There have been enormous changes when it comes to homeless provision and this to a large extent down to the efforts of our members. The unmet needs are still huge and, while there are many new services operating, street homelessness remains a massive issue.  </a:t>
            </a:r>
          </a:p>
          <a:p>
            <a:endParaRPr lang="en-GB" dirty="0"/>
          </a:p>
        </p:txBody>
      </p:sp>
      <p:sp>
        <p:nvSpPr>
          <p:cNvPr id="3" name="TextBox 2">
            <a:extLst>
              <a:ext uri="{FF2B5EF4-FFF2-40B4-BE49-F238E27FC236}">
                <a16:creationId xmlns:a16="http://schemas.microsoft.com/office/drawing/2014/main" id="{03CDFB90-E0A5-4D50-8B6C-F925C26178DA}"/>
              </a:ext>
            </a:extLst>
          </p:cNvPr>
          <p:cNvSpPr txBox="1"/>
          <p:nvPr/>
        </p:nvSpPr>
        <p:spPr>
          <a:xfrm>
            <a:off x="584433" y="243281"/>
            <a:ext cx="11023134" cy="584775"/>
          </a:xfrm>
          <a:prstGeom prst="rect">
            <a:avLst/>
          </a:prstGeom>
          <a:noFill/>
        </p:spPr>
        <p:txBody>
          <a:bodyPr wrap="square" rtlCol="0">
            <a:spAutoFit/>
          </a:bodyPr>
          <a:lstStyle/>
          <a:p>
            <a:pPr algn="ctr"/>
            <a:r>
              <a:rPr lang="en-US" sz="3200" b="1" dirty="0"/>
              <a:t>SHAN – our achievements so far </a:t>
            </a:r>
            <a:endParaRPr lang="en-GB" sz="3200" b="1" dirty="0"/>
          </a:p>
        </p:txBody>
      </p:sp>
    </p:spTree>
    <p:extLst>
      <p:ext uri="{BB962C8B-B14F-4D97-AF65-F5344CB8AC3E}">
        <p14:creationId xmlns:p14="http://schemas.microsoft.com/office/powerpoint/2010/main" val="3112399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DB3502-C8EE-4243-9532-E5B05B4D79AA}"/>
              </a:ext>
            </a:extLst>
          </p:cNvPr>
          <p:cNvSpPr txBox="1"/>
          <p:nvPr/>
        </p:nvSpPr>
        <p:spPr>
          <a:xfrm>
            <a:off x="822121" y="1518407"/>
            <a:ext cx="2961314" cy="3108543"/>
          </a:xfrm>
          <a:prstGeom prst="rect">
            <a:avLst/>
          </a:prstGeom>
          <a:noFill/>
        </p:spPr>
        <p:txBody>
          <a:bodyPr wrap="square" rtlCol="0">
            <a:spAutoFit/>
          </a:bodyPr>
          <a:lstStyle/>
          <a:p>
            <a:r>
              <a:rPr lang="en-US" sz="3200" b="1" dirty="0"/>
              <a:t>Statutory</a:t>
            </a:r>
          </a:p>
          <a:p>
            <a:endParaRPr lang="en-US" sz="2400" dirty="0"/>
          </a:p>
          <a:p>
            <a:r>
              <a:rPr lang="en-US" sz="2800" dirty="0" err="1"/>
              <a:t>Southend</a:t>
            </a:r>
            <a:r>
              <a:rPr lang="en-US" sz="2800" dirty="0"/>
              <a:t> Council</a:t>
            </a:r>
          </a:p>
          <a:p>
            <a:r>
              <a:rPr lang="en-US" sz="2800" dirty="0"/>
              <a:t>The Police</a:t>
            </a:r>
          </a:p>
          <a:p>
            <a:r>
              <a:rPr lang="en-US" sz="2800" dirty="0"/>
              <a:t>NHS providers</a:t>
            </a:r>
          </a:p>
          <a:p>
            <a:r>
              <a:rPr lang="en-US" sz="2800" dirty="0" err="1"/>
              <a:t>Jobcentre</a:t>
            </a:r>
            <a:r>
              <a:rPr lang="en-US" sz="2800" dirty="0"/>
              <a:t> Plus</a:t>
            </a:r>
          </a:p>
          <a:p>
            <a:r>
              <a:rPr lang="en-GB" sz="2800" dirty="0"/>
              <a:t>Fire and Rescue</a:t>
            </a:r>
          </a:p>
        </p:txBody>
      </p:sp>
      <p:sp>
        <p:nvSpPr>
          <p:cNvPr id="4" name="TextBox 3">
            <a:extLst>
              <a:ext uri="{FF2B5EF4-FFF2-40B4-BE49-F238E27FC236}">
                <a16:creationId xmlns:a16="http://schemas.microsoft.com/office/drawing/2014/main" id="{E1200AF1-D2C6-4DE0-AD2D-B2D59D151ACC}"/>
              </a:ext>
            </a:extLst>
          </p:cNvPr>
          <p:cNvSpPr txBox="1"/>
          <p:nvPr/>
        </p:nvSpPr>
        <p:spPr>
          <a:xfrm>
            <a:off x="4362275" y="1518407"/>
            <a:ext cx="3112316" cy="3108543"/>
          </a:xfrm>
          <a:prstGeom prst="rect">
            <a:avLst/>
          </a:prstGeom>
          <a:noFill/>
        </p:spPr>
        <p:txBody>
          <a:bodyPr wrap="square" rtlCol="0">
            <a:spAutoFit/>
          </a:bodyPr>
          <a:lstStyle/>
          <a:p>
            <a:r>
              <a:rPr lang="en-US" sz="3200" b="1" dirty="0"/>
              <a:t>VCS – biggies</a:t>
            </a:r>
          </a:p>
          <a:p>
            <a:endParaRPr lang="en-US" sz="2400" dirty="0"/>
          </a:p>
          <a:p>
            <a:r>
              <a:rPr lang="en-US" sz="2800" dirty="0"/>
              <a:t>HARP</a:t>
            </a:r>
          </a:p>
          <a:p>
            <a:r>
              <a:rPr lang="en-US" sz="2800" dirty="0"/>
              <a:t>SAVS</a:t>
            </a:r>
          </a:p>
          <a:p>
            <a:r>
              <a:rPr lang="en-US" sz="2800" dirty="0"/>
              <a:t>Peabody</a:t>
            </a:r>
          </a:p>
          <a:p>
            <a:r>
              <a:rPr lang="en-US" sz="2800" dirty="0"/>
              <a:t>STARS</a:t>
            </a:r>
          </a:p>
          <a:p>
            <a:r>
              <a:rPr lang="en-US" sz="2800" dirty="0"/>
              <a:t>Citizens Advice</a:t>
            </a:r>
            <a:endParaRPr lang="en-GB" sz="2800" dirty="0"/>
          </a:p>
        </p:txBody>
      </p:sp>
      <p:sp>
        <p:nvSpPr>
          <p:cNvPr id="5" name="TextBox 4">
            <a:extLst>
              <a:ext uri="{FF2B5EF4-FFF2-40B4-BE49-F238E27FC236}">
                <a16:creationId xmlns:a16="http://schemas.microsoft.com/office/drawing/2014/main" id="{30467F2B-8642-4E26-9C44-718A57DA2E20}"/>
              </a:ext>
            </a:extLst>
          </p:cNvPr>
          <p:cNvSpPr txBox="1"/>
          <p:nvPr/>
        </p:nvSpPr>
        <p:spPr>
          <a:xfrm>
            <a:off x="8053431" y="1518407"/>
            <a:ext cx="3749879" cy="3385542"/>
          </a:xfrm>
          <a:prstGeom prst="rect">
            <a:avLst/>
          </a:prstGeom>
          <a:noFill/>
        </p:spPr>
        <p:txBody>
          <a:bodyPr wrap="square" rtlCol="0">
            <a:spAutoFit/>
          </a:bodyPr>
          <a:lstStyle/>
          <a:p>
            <a:r>
              <a:rPr lang="en-US" sz="3200" b="1" dirty="0"/>
              <a:t>VCS – newbies</a:t>
            </a:r>
          </a:p>
          <a:p>
            <a:endParaRPr lang="en-US" sz="2400" dirty="0"/>
          </a:p>
          <a:p>
            <a:r>
              <a:rPr lang="en-US" sz="2800" dirty="0"/>
              <a:t>One Love</a:t>
            </a:r>
          </a:p>
          <a:p>
            <a:r>
              <a:rPr lang="en-US" sz="2800" dirty="0"/>
              <a:t>57 West</a:t>
            </a:r>
          </a:p>
          <a:p>
            <a:r>
              <a:rPr lang="en-US" sz="2800" dirty="0"/>
              <a:t>Off the Streets</a:t>
            </a:r>
          </a:p>
          <a:p>
            <a:r>
              <a:rPr lang="en-US" sz="2800" dirty="0"/>
              <a:t>CWNS</a:t>
            </a:r>
          </a:p>
          <a:p>
            <a:r>
              <a:rPr lang="en-US" sz="2800" dirty="0"/>
              <a:t>CAST</a:t>
            </a:r>
          </a:p>
          <a:p>
            <a:endParaRPr lang="en-GB" dirty="0"/>
          </a:p>
        </p:txBody>
      </p:sp>
      <p:sp>
        <p:nvSpPr>
          <p:cNvPr id="6" name="TextBox 5">
            <a:extLst>
              <a:ext uri="{FF2B5EF4-FFF2-40B4-BE49-F238E27FC236}">
                <a16:creationId xmlns:a16="http://schemas.microsoft.com/office/drawing/2014/main" id="{5818079D-3F58-468E-B660-5669F4F01FC8}"/>
              </a:ext>
            </a:extLst>
          </p:cNvPr>
          <p:cNvSpPr txBox="1"/>
          <p:nvPr/>
        </p:nvSpPr>
        <p:spPr>
          <a:xfrm>
            <a:off x="880844" y="587229"/>
            <a:ext cx="9479560" cy="646331"/>
          </a:xfrm>
          <a:prstGeom prst="rect">
            <a:avLst/>
          </a:prstGeom>
          <a:noFill/>
        </p:spPr>
        <p:txBody>
          <a:bodyPr wrap="square" rtlCol="0">
            <a:spAutoFit/>
          </a:bodyPr>
          <a:lstStyle/>
          <a:p>
            <a:pPr algn="ctr"/>
            <a:r>
              <a:rPr lang="en-US" sz="3600" b="1" dirty="0"/>
              <a:t>SHAN – some of our member </a:t>
            </a:r>
            <a:r>
              <a:rPr lang="en-US" sz="3600" b="1" dirty="0" err="1"/>
              <a:t>organisations</a:t>
            </a:r>
            <a:endParaRPr lang="en-GB" sz="3600" b="1" dirty="0"/>
          </a:p>
        </p:txBody>
      </p:sp>
    </p:spTree>
    <p:extLst>
      <p:ext uri="{BB962C8B-B14F-4D97-AF65-F5344CB8AC3E}">
        <p14:creationId xmlns:p14="http://schemas.microsoft.com/office/powerpoint/2010/main" val="3174396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270AAF9-2938-45CD-9B08-264170D64488}"/>
              </a:ext>
            </a:extLst>
          </p:cNvPr>
          <p:cNvSpPr txBox="1"/>
          <p:nvPr/>
        </p:nvSpPr>
        <p:spPr>
          <a:xfrm>
            <a:off x="1073791" y="1213008"/>
            <a:ext cx="9940954" cy="4801314"/>
          </a:xfrm>
          <a:prstGeom prst="rect">
            <a:avLst/>
          </a:prstGeom>
          <a:noFill/>
        </p:spPr>
        <p:txBody>
          <a:bodyPr wrap="square" rtlCol="0">
            <a:spAutoFit/>
          </a:bodyPr>
          <a:lstStyle/>
          <a:p>
            <a:pPr marL="457200" indent="-457200">
              <a:buFont typeface="+mj-lt"/>
              <a:buAutoNum type="arabicPeriod"/>
            </a:pPr>
            <a:r>
              <a:rPr lang="en-US" sz="2400" dirty="0"/>
              <a:t>Welcome – thanks – apologies – introductions – ground rules (10 mins)</a:t>
            </a:r>
          </a:p>
          <a:p>
            <a:pPr marL="457200" indent="-457200">
              <a:buFont typeface="+mj-lt"/>
              <a:buAutoNum type="arabicPeriod"/>
            </a:pPr>
            <a:r>
              <a:rPr lang="en-US" sz="2400" dirty="0"/>
              <a:t>Minutes of and matters arising from last meeting (10 mins)</a:t>
            </a:r>
          </a:p>
          <a:p>
            <a:pPr marL="457200" indent="-457200">
              <a:buFont typeface="+mj-lt"/>
              <a:buAutoNum type="arabicPeriod"/>
            </a:pPr>
            <a:r>
              <a:rPr lang="en-US" sz="2400" dirty="0"/>
              <a:t>Red Cross update (Janine Thomas) (10 mins)</a:t>
            </a:r>
          </a:p>
          <a:p>
            <a:pPr marL="457200" indent="-457200">
              <a:buFont typeface="+mj-lt"/>
              <a:buAutoNum type="arabicPeriod"/>
            </a:pPr>
            <a:r>
              <a:rPr lang="en-US" sz="2400" dirty="0"/>
              <a:t>Council update – homelessness (Elsa Moore) (10 mins)</a:t>
            </a:r>
          </a:p>
          <a:p>
            <a:pPr marL="457200" indent="-457200">
              <a:buFont typeface="+mj-lt"/>
              <a:buAutoNum type="arabicPeriod"/>
            </a:pPr>
            <a:r>
              <a:rPr lang="en-US" sz="2400" dirty="0"/>
              <a:t>Police Update (Ian Hughes) (10 mins)</a:t>
            </a:r>
          </a:p>
          <a:p>
            <a:pPr marL="457200" indent="-457200">
              <a:buFont typeface="+mj-lt"/>
              <a:buAutoNum type="arabicPeriod"/>
            </a:pPr>
            <a:r>
              <a:rPr lang="en-US" sz="2400" dirty="0"/>
              <a:t>CWNS update (John Simmons) / Off the Streets (Del Thomas) (10 mins)</a:t>
            </a:r>
          </a:p>
          <a:p>
            <a:pPr marL="457200" indent="-457200">
              <a:buFont typeface="+mj-lt"/>
              <a:buAutoNum type="arabicPeriod"/>
            </a:pPr>
            <a:r>
              <a:rPr lang="en-US" sz="2400" dirty="0" err="1"/>
              <a:t>Southend</a:t>
            </a:r>
            <a:r>
              <a:rPr lang="en-US" sz="2400" dirty="0"/>
              <a:t> Council – safeguarding matters (Jon </a:t>
            </a:r>
            <a:r>
              <a:rPr lang="en-US" sz="2400" dirty="0" err="1"/>
              <a:t>Gurrel</a:t>
            </a:r>
            <a:r>
              <a:rPr lang="en-US" sz="2400" dirty="0"/>
              <a:t>) (10 mins)</a:t>
            </a:r>
          </a:p>
          <a:p>
            <a:pPr marL="457200" indent="-457200">
              <a:buFont typeface="+mj-lt"/>
              <a:buAutoNum type="arabicPeriod"/>
            </a:pPr>
            <a:r>
              <a:rPr lang="en-US" sz="2400" dirty="0"/>
              <a:t>What can we do better in 2020? (Zoey / Marie – One Love) (15 mins)</a:t>
            </a:r>
          </a:p>
          <a:p>
            <a:pPr marL="457200" indent="-457200">
              <a:buFont typeface="+mj-lt"/>
              <a:buAutoNum type="arabicPeriod"/>
            </a:pPr>
            <a:r>
              <a:rPr lang="en-US" sz="2400" dirty="0"/>
              <a:t>“Green Pastures” (Helen) (10 mins) </a:t>
            </a:r>
          </a:p>
          <a:p>
            <a:pPr marL="457200" indent="-457200">
              <a:buFont typeface="+mj-lt"/>
              <a:buAutoNum type="arabicPeriod"/>
            </a:pPr>
            <a:r>
              <a:rPr lang="en-US" sz="2400" dirty="0"/>
              <a:t>Eviction prevention (Samantha – HARP) (10 mins)</a:t>
            </a:r>
          </a:p>
          <a:p>
            <a:pPr marL="457200" indent="-457200">
              <a:buFont typeface="+mj-lt"/>
              <a:buAutoNum type="arabicPeriod"/>
            </a:pPr>
            <a:r>
              <a:rPr lang="en-US" sz="2400" dirty="0"/>
              <a:t>Members updates (All) (Share news of your projects etc.) (10 mins)</a:t>
            </a:r>
          </a:p>
          <a:p>
            <a:pPr marL="457200" indent="-457200">
              <a:buFont typeface="+mj-lt"/>
              <a:buAutoNum type="arabicPeriod"/>
            </a:pPr>
            <a:r>
              <a:rPr lang="en-US" sz="2400" dirty="0"/>
              <a:t>AOB &amp; Dates for your diary (5 mins)</a:t>
            </a:r>
          </a:p>
          <a:p>
            <a:endParaRPr lang="en-GB" dirty="0"/>
          </a:p>
        </p:txBody>
      </p:sp>
      <p:sp>
        <p:nvSpPr>
          <p:cNvPr id="3" name="TextBox 2">
            <a:extLst>
              <a:ext uri="{FF2B5EF4-FFF2-40B4-BE49-F238E27FC236}">
                <a16:creationId xmlns:a16="http://schemas.microsoft.com/office/drawing/2014/main" id="{6FF33016-6B03-4BC7-B013-BFBE3D43BD8E}"/>
              </a:ext>
            </a:extLst>
          </p:cNvPr>
          <p:cNvSpPr txBox="1"/>
          <p:nvPr/>
        </p:nvSpPr>
        <p:spPr>
          <a:xfrm>
            <a:off x="1073791" y="478173"/>
            <a:ext cx="9756396" cy="584775"/>
          </a:xfrm>
          <a:prstGeom prst="rect">
            <a:avLst/>
          </a:prstGeom>
          <a:noFill/>
        </p:spPr>
        <p:txBody>
          <a:bodyPr wrap="square" rtlCol="0">
            <a:spAutoFit/>
          </a:bodyPr>
          <a:lstStyle/>
          <a:p>
            <a:pPr algn="ctr"/>
            <a:r>
              <a:rPr lang="en-US" sz="3200" b="1" dirty="0"/>
              <a:t>SHAN – A typical agenda</a:t>
            </a:r>
            <a:endParaRPr lang="en-GB" sz="3200" b="1" dirty="0"/>
          </a:p>
        </p:txBody>
      </p:sp>
    </p:spTree>
    <p:extLst>
      <p:ext uri="{BB962C8B-B14F-4D97-AF65-F5344CB8AC3E}">
        <p14:creationId xmlns:p14="http://schemas.microsoft.com/office/powerpoint/2010/main" val="274774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FE0D1AE-0E31-4127-87BD-915E15B4E74B}"/>
              </a:ext>
            </a:extLst>
          </p:cNvPr>
          <p:cNvSpPr txBox="1"/>
          <p:nvPr/>
        </p:nvSpPr>
        <p:spPr>
          <a:xfrm>
            <a:off x="1157681" y="1874728"/>
            <a:ext cx="10268125" cy="3108543"/>
          </a:xfrm>
          <a:prstGeom prst="rect">
            <a:avLst/>
          </a:prstGeom>
          <a:noFill/>
        </p:spPr>
        <p:txBody>
          <a:bodyPr wrap="square" rtlCol="0">
            <a:spAutoFit/>
          </a:bodyPr>
          <a:lstStyle/>
          <a:p>
            <a:pPr marL="285750" indent="-285750">
              <a:buFont typeface="Arial" panose="020B0604020202020204" pitchFamily="34" charset="0"/>
              <a:buChar char="•"/>
            </a:pPr>
            <a:r>
              <a:rPr lang="en-US" sz="2800" dirty="0"/>
              <a:t>Far fewer services than there are now</a:t>
            </a:r>
          </a:p>
          <a:p>
            <a:pPr marL="285750" indent="-285750">
              <a:buFont typeface="Arial" panose="020B0604020202020204" pitchFamily="34" charset="0"/>
              <a:buChar char="•"/>
            </a:pPr>
            <a:r>
              <a:rPr lang="en-US" sz="2800" dirty="0"/>
              <a:t>Council tended to restrict help to those they had a statutory duty</a:t>
            </a:r>
          </a:p>
          <a:p>
            <a:pPr marL="285750" indent="-285750">
              <a:buFont typeface="Arial" panose="020B0604020202020204" pitchFamily="34" charset="0"/>
              <a:buChar char="•"/>
            </a:pPr>
            <a:r>
              <a:rPr lang="en-US" sz="2800" dirty="0"/>
              <a:t>HARP provided overnight accommodation but were usually full</a:t>
            </a:r>
          </a:p>
          <a:p>
            <a:pPr marL="285750" indent="-285750">
              <a:buFont typeface="Arial" panose="020B0604020202020204" pitchFamily="34" charset="0"/>
              <a:buChar char="•"/>
            </a:pPr>
            <a:r>
              <a:rPr lang="en-US" sz="2800" dirty="0"/>
              <a:t>Significant homeless population – not sure how many</a:t>
            </a:r>
          </a:p>
          <a:p>
            <a:pPr marL="285750" indent="-285750">
              <a:buFont typeface="Arial" panose="020B0604020202020204" pitchFamily="34" charset="0"/>
              <a:buChar char="•"/>
            </a:pPr>
            <a:r>
              <a:rPr lang="en-US" sz="2800" dirty="0"/>
              <a:t>Issue of asylum seeking</a:t>
            </a:r>
          </a:p>
          <a:p>
            <a:pPr marL="285750" indent="-285750">
              <a:buFont typeface="Arial" panose="020B0604020202020204" pitchFamily="34" charset="0"/>
              <a:buChar char="•"/>
            </a:pPr>
            <a:r>
              <a:rPr lang="en-US" sz="2800" dirty="0"/>
              <a:t>Lack of affordable accommodation </a:t>
            </a:r>
          </a:p>
          <a:p>
            <a:pPr marL="285750" indent="-285750">
              <a:buFont typeface="Arial" panose="020B0604020202020204" pitchFamily="34" charset="0"/>
              <a:buChar char="•"/>
            </a:pPr>
            <a:r>
              <a:rPr lang="en-US" sz="2800" dirty="0"/>
              <a:t>Lack of support services e.g. mental health</a:t>
            </a:r>
            <a:endParaRPr lang="en-GB" sz="2800" dirty="0"/>
          </a:p>
        </p:txBody>
      </p:sp>
      <p:sp>
        <p:nvSpPr>
          <p:cNvPr id="7" name="TextBox 6">
            <a:extLst>
              <a:ext uri="{FF2B5EF4-FFF2-40B4-BE49-F238E27FC236}">
                <a16:creationId xmlns:a16="http://schemas.microsoft.com/office/drawing/2014/main" id="{50A70E60-0D38-4ABA-9C0F-11A0E6DE3084}"/>
              </a:ext>
            </a:extLst>
          </p:cNvPr>
          <p:cNvSpPr txBox="1"/>
          <p:nvPr/>
        </p:nvSpPr>
        <p:spPr>
          <a:xfrm>
            <a:off x="1157681" y="889233"/>
            <a:ext cx="9538282" cy="584775"/>
          </a:xfrm>
          <a:prstGeom prst="rect">
            <a:avLst/>
          </a:prstGeom>
          <a:noFill/>
        </p:spPr>
        <p:txBody>
          <a:bodyPr wrap="square" rtlCol="0">
            <a:spAutoFit/>
          </a:bodyPr>
          <a:lstStyle/>
          <a:p>
            <a:pPr algn="ctr"/>
            <a:r>
              <a:rPr lang="en-US" sz="3200" b="1" dirty="0"/>
              <a:t>SHAN – the need around us 12 years ago</a:t>
            </a:r>
            <a:endParaRPr lang="en-GB" sz="3200" b="1" dirty="0"/>
          </a:p>
        </p:txBody>
      </p:sp>
    </p:spTree>
    <p:extLst>
      <p:ext uri="{BB962C8B-B14F-4D97-AF65-F5344CB8AC3E}">
        <p14:creationId xmlns:p14="http://schemas.microsoft.com/office/powerpoint/2010/main" val="988636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FE0D1AE-0E31-4127-87BD-915E15B4E74B}"/>
              </a:ext>
            </a:extLst>
          </p:cNvPr>
          <p:cNvSpPr txBox="1"/>
          <p:nvPr/>
        </p:nvSpPr>
        <p:spPr>
          <a:xfrm>
            <a:off x="1157681" y="1874728"/>
            <a:ext cx="10268125" cy="3539430"/>
          </a:xfrm>
          <a:prstGeom prst="rect">
            <a:avLst/>
          </a:prstGeom>
          <a:noFill/>
        </p:spPr>
        <p:txBody>
          <a:bodyPr wrap="square" rtlCol="0">
            <a:spAutoFit/>
          </a:bodyPr>
          <a:lstStyle/>
          <a:p>
            <a:pPr marL="285750" indent="-285750">
              <a:buFont typeface="Arial" panose="020B0604020202020204" pitchFamily="34" charset="0"/>
              <a:buChar char="•"/>
            </a:pPr>
            <a:r>
              <a:rPr lang="en-US" sz="2800" dirty="0"/>
              <a:t>Many more services compared with 12 years ago e.g. emergency shelters and soup kitchens</a:t>
            </a:r>
          </a:p>
          <a:p>
            <a:pPr marL="285750" indent="-285750">
              <a:buFont typeface="Arial" panose="020B0604020202020204" pitchFamily="34" charset="0"/>
              <a:buChar char="•"/>
            </a:pPr>
            <a:r>
              <a:rPr lang="en-US" sz="2800" dirty="0"/>
              <a:t>Council more proactive – helped by the rough sleeper initiative</a:t>
            </a:r>
          </a:p>
          <a:p>
            <a:pPr marL="285750" indent="-285750">
              <a:buFont typeface="Arial" panose="020B0604020202020204" pitchFamily="34" charset="0"/>
              <a:buChar char="•"/>
            </a:pPr>
            <a:r>
              <a:rPr lang="en-US" sz="2800" dirty="0"/>
              <a:t>HARP has many more units for accommodating the homeless</a:t>
            </a:r>
          </a:p>
          <a:p>
            <a:pPr marL="285750" indent="-285750">
              <a:buFont typeface="Arial" panose="020B0604020202020204" pitchFamily="34" charset="0"/>
              <a:buChar char="•"/>
            </a:pPr>
            <a:r>
              <a:rPr lang="en-US" sz="2800" dirty="0"/>
              <a:t>Significant homeless population still – despite more services</a:t>
            </a:r>
          </a:p>
          <a:p>
            <a:pPr marL="285750" indent="-285750">
              <a:buFont typeface="Arial" panose="020B0604020202020204" pitchFamily="34" charset="0"/>
              <a:buChar char="•"/>
            </a:pPr>
            <a:r>
              <a:rPr lang="en-US" sz="2800" dirty="0"/>
              <a:t>Issue of no recourse to public funds for those from overseas</a:t>
            </a:r>
          </a:p>
          <a:p>
            <a:pPr marL="285750" indent="-285750">
              <a:buFont typeface="Arial" panose="020B0604020202020204" pitchFamily="34" charset="0"/>
              <a:buChar char="•"/>
            </a:pPr>
            <a:r>
              <a:rPr lang="en-US" sz="2800" dirty="0"/>
              <a:t>Lack of affordable accommodation </a:t>
            </a:r>
          </a:p>
          <a:p>
            <a:pPr marL="285750" indent="-285750">
              <a:buFont typeface="Arial" panose="020B0604020202020204" pitchFamily="34" charset="0"/>
              <a:buChar char="•"/>
            </a:pPr>
            <a:r>
              <a:rPr lang="en-US" sz="2800" dirty="0"/>
              <a:t>Lack of support services e.g. mental health</a:t>
            </a:r>
            <a:endParaRPr lang="en-GB" sz="2800" dirty="0"/>
          </a:p>
        </p:txBody>
      </p:sp>
      <p:sp>
        <p:nvSpPr>
          <p:cNvPr id="7" name="TextBox 6">
            <a:extLst>
              <a:ext uri="{FF2B5EF4-FFF2-40B4-BE49-F238E27FC236}">
                <a16:creationId xmlns:a16="http://schemas.microsoft.com/office/drawing/2014/main" id="{50A70E60-0D38-4ABA-9C0F-11A0E6DE3084}"/>
              </a:ext>
            </a:extLst>
          </p:cNvPr>
          <p:cNvSpPr txBox="1"/>
          <p:nvPr/>
        </p:nvSpPr>
        <p:spPr>
          <a:xfrm>
            <a:off x="1157681" y="889233"/>
            <a:ext cx="9538282" cy="584775"/>
          </a:xfrm>
          <a:prstGeom prst="rect">
            <a:avLst/>
          </a:prstGeom>
          <a:noFill/>
        </p:spPr>
        <p:txBody>
          <a:bodyPr wrap="square" rtlCol="0">
            <a:spAutoFit/>
          </a:bodyPr>
          <a:lstStyle/>
          <a:p>
            <a:pPr algn="ctr"/>
            <a:r>
              <a:rPr lang="en-US" sz="3200" b="1" dirty="0"/>
              <a:t>SHAN – the need around us today</a:t>
            </a:r>
            <a:endParaRPr lang="en-GB" sz="3200" b="1" dirty="0"/>
          </a:p>
        </p:txBody>
      </p:sp>
    </p:spTree>
    <p:extLst>
      <p:ext uri="{BB962C8B-B14F-4D97-AF65-F5344CB8AC3E}">
        <p14:creationId xmlns:p14="http://schemas.microsoft.com/office/powerpoint/2010/main" val="205281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807AC3B-88DD-43F2-8494-3FAE029B42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0381" y="1573343"/>
            <a:ext cx="8665887" cy="4802289"/>
          </a:xfrm>
          <a:prstGeom prst="rect">
            <a:avLst/>
          </a:prstGeom>
        </p:spPr>
      </p:pic>
      <p:sp>
        <p:nvSpPr>
          <p:cNvPr id="5" name="TextBox 4">
            <a:extLst>
              <a:ext uri="{FF2B5EF4-FFF2-40B4-BE49-F238E27FC236}">
                <a16:creationId xmlns:a16="http://schemas.microsoft.com/office/drawing/2014/main" id="{CA35B7FE-FB18-4665-A5FC-47E0EC010E59}"/>
              </a:ext>
            </a:extLst>
          </p:cNvPr>
          <p:cNvSpPr txBox="1"/>
          <p:nvPr/>
        </p:nvSpPr>
        <p:spPr>
          <a:xfrm>
            <a:off x="1350627" y="511728"/>
            <a:ext cx="10310069" cy="584775"/>
          </a:xfrm>
          <a:prstGeom prst="rect">
            <a:avLst/>
          </a:prstGeom>
          <a:noFill/>
        </p:spPr>
        <p:txBody>
          <a:bodyPr wrap="square" rtlCol="0">
            <a:spAutoFit/>
          </a:bodyPr>
          <a:lstStyle/>
          <a:p>
            <a:pPr algn="ctr"/>
            <a:r>
              <a:rPr lang="en-US" sz="3200" b="1" dirty="0"/>
              <a:t>Homelessness – a preliminary stab at producing a mind map</a:t>
            </a:r>
            <a:endParaRPr lang="en-GB" sz="3200" b="1" dirty="0"/>
          </a:p>
        </p:txBody>
      </p:sp>
    </p:spTree>
    <p:extLst>
      <p:ext uri="{BB962C8B-B14F-4D97-AF65-F5344CB8AC3E}">
        <p14:creationId xmlns:p14="http://schemas.microsoft.com/office/powerpoint/2010/main" val="2536815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3B6991-506C-4389-9487-7540EF189E23}"/>
              </a:ext>
            </a:extLst>
          </p:cNvPr>
          <p:cNvSpPr txBox="1"/>
          <p:nvPr/>
        </p:nvSpPr>
        <p:spPr>
          <a:xfrm>
            <a:off x="553674" y="2097248"/>
            <a:ext cx="10662408" cy="3785652"/>
          </a:xfrm>
          <a:prstGeom prst="rect">
            <a:avLst/>
          </a:prstGeom>
          <a:noFill/>
        </p:spPr>
        <p:txBody>
          <a:bodyPr wrap="square" rtlCol="0">
            <a:spAutoFit/>
          </a:bodyPr>
          <a:lstStyle/>
          <a:p>
            <a:pPr marL="457200" indent="-457200">
              <a:buFont typeface="+mj-lt"/>
              <a:buAutoNum type="arabicPeriod"/>
            </a:pPr>
            <a:r>
              <a:rPr lang="en-US" sz="2400" dirty="0"/>
              <a:t>How many homeless people are there in </a:t>
            </a:r>
            <a:r>
              <a:rPr lang="en-US" sz="2400" dirty="0" err="1"/>
              <a:t>Southend</a:t>
            </a:r>
            <a:r>
              <a:rPr lang="en-US" sz="2400" dirty="0"/>
              <a:t>? </a:t>
            </a:r>
          </a:p>
          <a:p>
            <a:pPr marL="457200" indent="-457200">
              <a:buFont typeface="+mj-lt"/>
              <a:buAutoNum type="arabicPeriod"/>
            </a:pPr>
            <a:r>
              <a:rPr lang="en-US" sz="2400" dirty="0"/>
              <a:t>How many homeless people are there nationally?</a:t>
            </a:r>
          </a:p>
          <a:p>
            <a:pPr marL="457200" indent="-457200">
              <a:buFont typeface="+mj-lt"/>
              <a:buAutoNum type="arabicPeriod"/>
            </a:pPr>
            <a:r>
              <a:rPr lang="en-US" sz="2400" dirty="0"/>
              <a:t>What further measures can be taken locally to prevent homelessness?</a:t>
            </a:r>
          </a:p>
          <a:p>
            <a:pPr marL="457200" indent="-457200">
              <a:buFont typeface="+mj-lt"/>
              <a:buAutoNum type="arabicPeriod"/>
            </a:pPr>
            <a:r>
              <a:rPr lang="en-US" sz="2400" dirty="0"/>
              <a:t>Are the present local services fit for purpose?</a:t>
            </a:r>
          </a:p>
          <a:p>
            <a:pPr marL="457200" indent="-457200">
              <a:buFont typeface="+mj-lt"/>
              <a:buAutoNum type="arabicPeriod"/>
            </a:pPr>
            <a:r>
              <a:rPr lang="en-US" sz="2400" dirty="0"/>
              <a:t>What are the gaps that still exist?</a:t>
            </a:r>
          </a:p>
          <a:p>
            <a:pPr marL="457200" indent="-457200">
              <a:buFont typeface="+mj-lt"/>
              <a:buAutoNum type="arabicPeriod"/>
            </a:pPr>
            <a:r>
              <a:rPr lang="en-US" sz="2400" dirty="0"/>
              <a:t>How can statutory and VCS groups better work together?</a:t>
            </a:r>
          </a:p>
          <a:p>
            <a:pPr marL="457200" indent="-457200">
              <a:buFont typeface="+mj-lt"/>
              <a:buAutoNum type="arabicPeriod"/>
            </a:pPr>
            <a:r>
              <a:rPr lang="en-US" sz="2400" dirty="0"/>
              <a:t>How does </a:t>
            </a:r>
            <a:r>
              <a:rPr lang="en-US" sz="2400" dirty="0" err="1"/>
              <a:t>Southend</a:t>
            </a:r>
            <a:r>
              <a:rPr lang="en-US" sz="2400" dirty="0"/>
              <a:t> compare with other local authorities helping the homeless?</a:t>
            </a:r>
          </a:p>
          <a:p>
            <a:pPr marL="457200" indent="-457200">
              <a:buFont typeface="+mj-lt"/>
              <a:buAutoNum type="arabicPeriod"/>
            </a:pPr>
            <a:r>
              <a:rPr lang="en-US" sz="2400" dirty="0"/>
              <a:t>What can I do to help?</a:t>
            </a:r>
          </a:p>
          <a:p>
            <a:pPr marL="457200" indent="-457200">
              <a:buFont typeface="+mj-lt"/>
              <a:buAutoNum type="arabicPeriod"/>
            </a:pPr>
            <a:r>
              <a:rPr lang="en-US" sz="2400" dirty="0"/>
              <a:t>If you met a homeless person on the streets, how would you likely respond?</a:t>
            </a:r>
          </a:p>
          <a:p>
            <a:pPr marL="457200" indent="-457200">
              <a:buFont typeface="+mj-lt"/>
              <a:buAutoNum type="arabicPeriod"/>
            </a:pPr>
            <a:r>
              <a:rPr lang="en-US" sz="2400" dirty="0"/>
              <a:t>If you can run a successful campaign, what would you like it be?</a:t>
            </a:r>
            <a:endParaRPr lang="en-GB" sz="2400" dirty="0"/>
          </a:p>
        </p:txBody>
      </p:sp>
      <p:sp>
        <p:nvSpPr>
          <p:cNvPr id="3" name="TextBox 2">
            <a:extLst>
              <a:ext uri="{FF2B5EF4-FFF2-40B4-BE49-F238E27FC236}">
                <a16:creationId xmlns:a16="http://schemas.microsoft.com/office/drawing/2014/main" id="{C80119DB-DA93-4DF3-85A7-C8B0BB511F1E}"/>
              </a:ext>
            </a:extLst>
          </p:cNvPr>
          <p:cNvSpPr txBox="1"/>
          <p:nvPr/>
        </p:nvSpPr>
        <p:spPr>
          <a:xfrm>
            <a:off x="1442906" y="1224793"/>
            <a:ext cx="7868874" cy="584775"/>
          </a:xfrm>
          <a:prstGeom prst="rect">
            <a:avLst/>
          </a:prstGeom>
          <a:noFill/>
        </p:spPr>
        <p:txBody>
          <a:bodyPr wrap="square" rtlCol="0">
            <a:spAutoFit/>
          </a:bodyPr>
          <a:lstStyle/>
          <a:p>
            <a:pPr algn="ctr"/>
            <a:r>
              <a:rPr lang="en-US" sz="3200" b="1" dirty="0"/>
              <a:t>Some questions to ponder</a:t>
            </a:r>
            <a:endParaRPr lang="en-GB" sz="3200" b="1" dirty="0"/>
          </a:p>
        </p:txBody>
      </p:sp>
    </p:spTree>
    <p:extLst>
      <p:ext uri="{BB962C8B-B14F-4D97-AF65-F5344CB8AC3E}">
        <p14:creationId xmlns:p14="http://schemas.microsoft.com/office/powerpoint/2010/main" val="1136293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9C51A7-DAFE-4ECE-A263-924BF9A44E90}"/>
              </a:ext>
            </a:extLst>
          </p:cNvPr>
          <p:cNvSpPr txBox="1"/>
          <p:nvPr/>
        </p:nvSpPr>
        <p:spPr>
          <a:xfrm>
            <a:off x="1157681" y="1434517"/>
            <a:ext cx="10444293" cy="4708981"/>
          </a:xfrm>
          <a:prstGeom prst="rect">
            <a:avLst/>
          </a:prstGeom>
          <a:noFill/>
        </p:spPr>
        <p:txBody>
          <a:bodyPr wrap="square" rtlCol="0">
            <a:spAutoFit/>
          </a:bodyPr>
          <a:lstStyle/>
          <a:p>
            <a:r>
              <a:rPr lang="en-US" sz="2400" b="1" dirty="0"/>
              <a:t>SHAN webpage </a:t>
            </a:r>
            <a:r>
              <a:rPr lang="en-US" sz="2400" dirty="0"/>
              <a:t>– contains information about SHAN activities, including agendas and minutes</a:t>
            </a:r>
          </a:p>
          <a:p>
            <a:r>
              <a:rPr lang="en-US" sz="2400" dirty="0">
                <a:hlinkClick r:id="rId2"/>
              </a:rPr>
              <a:t>https://jrbpublications.com/shan/</a:t>
            </a:r>
            <a:endParaRPr lang="en-US" sz="2400" dirty="0"/>
          </a:p>
          <a:p>
            <a:endParaRPr lang="en-US" dirty="0"/>
          </a:p>
          <a:p>
            <a:r>
              <a:rPr lang="en-GB" sz="2400" b="1" dirty="0"/>
              <a:t>Southend Rough Sleeper Leaflet</a:t>
            </a:r>
            <a:r>
              <a:rPr lang="en-GB" sz="2400" dirty="0"/>
              <a:t> – aimed at helping rough sleepers, providing information on where to go for help</a:t>
            </a:r>
          </a:p>
          <a:p>
            <a:r>
              <a:rPr lang="en-GB" sz="2400" dirty="0">
                <a:hlinkClick r:id="rId3"/>
              </a:rPr>
              <a:t>https://jrbpublications.files.wordpress.com/2019/05/rough-sleeper-leaflet-v4.pdf</a:t>
            </a:r>
            <a:endParaRPr lang="en-GB" sz="2400" dirty="0"/>
          </a:p>
          <a:p>
            <a:endParaRPr lang="en-GB" sz="2400" dirty="0"/>
          </a:p>
          <a:p>
            <a:r>
              <a:rPr lang="en-GB" sz="2400" b="1" dirty="0"/>
              <a:t>Homeless Reflections </a:t>
            </a:r>
            <a:r>
              <a:rPr lang="en-GB" sz="2400" dirty="0"/>
              <a:t>– is an </a:t>
            </a:r>
            <a:r>
              <a:rPr lang="en-GB" sz="2400" dirty="0" err="1"/>
              <a:t>ebook</a:t>
            </a:r>
            <a:r>
              <a:rPr lang="en-GB" sz="2400" dirty="0"/>
              <a:t> updated from time to time that contains many of my thoughts on a wide range of homeless related issues</a:t>
            </a:r>
          </a:p>
          <a:p>
            <a:r>
              <a:rPr lang="en-GB" sz="2400" dirty="0">
                <a:hlinkClick r:id="rId4"/>
              </a:rPr>
              <a:t>https://jrbpublications.com/2017/10/12/homeless-reflections/</a:t>
            </a:r>
            <a:endParaRPr lang="en-GB" sz="2400" dirty="0"/>
          </a:p>
          <a:p>
            <a:endParaRPr lang="en-GB" sz="2400" dirty="0"/>
          </a:p>
          <a:p>
            <a:r>
              <a:rPr lang="en-GB" dirty="0"/>
              <a:t> </a:t>
            </a:r>
          </a:p>
        </p:txBody>
      </p:sp>
      <p:sp>
        <p:nvSpPr>
          <p:cNvPr id="3" name="TextBox 2">
            <a:extLst>
              <a:ext uri="{FF2B5EF4-FFF2-40B4-BE49-F238E27FC236}">
                <a16:creationId xmlns:a16="http://schemas.microsoft.com/office/drawing/2014/main" id="{68DD96A5-3A7D-4A34-AAD4-DECC009D45F2}"/>
              </a:ext>
            </a:extLst>
          </p:cNvPr>
          <p:cNvSpPr txBox="1"/>
          <p:nvPr/>
        </p:nvSpPr>
        <p:spPr>
          <a:xfrm>
            <a:off x="1216404" y="662838"/>
            <a:ext cx="9966121" cy="584775"/>
          </a:xfrm>
          <a:prstGeom prst="rect">
            <a:avLst/>
          </a:prstGeom>
          <a:noFill/>
        </p:spPr>
        <p:txBody>
          <a:bodyPr wrap="square" rtlCol="0">
            <a:spAutoFit/>
          </a:bodyPr>
          <a:lstStyle/>
          <a:p>
            <a:pPr algn="ctr"/>
            <a:r>
              <a:rPr lang="en-US" sz="3200" b="1" dirty="0"/>
              <a:t>SHAN – some resources</a:t>
            </a:r>
            <a:endParaRPr lang="en-GB" sz="3200" b="1" dirty="0"/>
          </a:p>
        </p:txBody>
      </p:sp>
    </p:spTree>
    <p:extLst>
      <p:ext uri="{BB962C8B-B14F-4D97-AF65-F5344CB8AC3E}">
        <p14:creationId xmlns:p14="http://schemas.microsoft.com/office/powerpoint/2010/main" val="39388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9C51A7-DAFE-4ECE-A263-924BF9A44E90}"/>
              </a:ext>
            </a:extLst>
          </p:cNvPr>
          <p:cNvSpPr txBox="1"/>
          <p:nvPr/>
        </p:nvSpPr>
        <p:spPr>
          <a:xfrm>
            <a:off x="1157681" y="1434517"/>
            <a:ext cx="10444293" cy="5170646"/>
          </a:xfrm>
          <a:prstGeom prst="rect">
            <a:avLst/>
          </a:prstGeom>
          <a:noFill/>
        </p:spPr>
        <p:txBody>
          <a:bodyPr wrap="square" rtlCol="0">
            <a:spAutoFit/>
          </a:bodyPr>
          <a:lstStyle/>
          <a:p>
            <a:r>
              <a:rPr lang="en-GB" sz="2400" dirty="0"/>
              <a:t>Thank you for you attention and your participation today and best wishes in your endeavours to help the homeless.</a:t>
            </a:r>
          </a:p>
          <a:p>
            <a:endParaRPr lang="en-GB" sz="2400" dirty="0"/>
          </a:p>
          <a:p>
            <a:r>
              <a:rPr lang="en-GB" sz="2400" dirty="0"/>
              <a:t>Remember, homelessness is a complex issue with no simple solutions or totally correct answers. We can all do something, starting with showing kindness to the folk who often through unfortunate circumstances find themselves homeless.</a:t>
            </a:r>
          </a:p>
          <a:p>
            <a:endParaRPr lang="en-GB" sz="2400" dirty="0"/>
          </a:p>
          <a:p>
            <a:r>
              <a:rPr lang="en-GB" sz="2400" b="1" dirty="0"/>
              <a:t>John Barber – SHAN (Chair) </a:t>
            </a:r>
          </a:p>
          <a:p>
            <a:r>
              <a:rPr lang="en-GB" sz="2400" b="1" dirty="0"/>
              <a:t>Email: </a:t>
            </a:r>
            <a:r>
              <a:rPr lang="en-GB" sz="2400" b="1" dirty="0">
                <a:hlinkClick r:id="rId2"/>
              </a:rPr>
              <a:t>jjandm.barber@blueyonder.co.uk</a:t>
            </a:r>
            <a:r>
              <a:rPr lang="en-GB" sz="2400" b="1" dirty="0"/>
              <a:t> </a:t>
            </a:r>
          </a:p>
          <a:p>
            <a:r>
              <a:rPr lang="en-GB" sz="2400" b="1" dirty="0"/>
              <a:t>Tel. 01702-616302</a:t>
            </a:r>
          </a:p>
          <a:p>
            <a:r>
              <a:rPr lang="en-GB" sz="2400" b="1" dirty="0"/>
              <a:t>Website: jrbpublications.com</a:t>
            </a:r>
          </a:p>
          <a:p>
            <a:endParaRPr lang="en-GB" sz="2400" b="1" dirty="0"/>
          </a:p>
          <a:p>
            <a:endParaRPr lang="en-GB" sz="2400" dirty="0"/>
          </a:p>
          <a:p>
            <a:r>
              <a:rPr lang="en-GB" dirty="0"/>
              <a:t> </a:t>
            </a:r>
          </a:p>
        </p:txBody>
      </p:sp>
      <p:sp>
        <p:nvSpPr>
          <p:cNvPr id="3" name="TextBox 2">
            <a:extLst>
              <a:ext uri="{FF2B5EF4-FFF2-40B4-BE49-F238E27FC236}">
                <a16:creationId xmlns:a16="http://schemas.microsoft.com/office/drawing/2014/main" id="{68DD96A5-3A7D-4A34-AAD4-DECC009D45F2}"/>
              </a:ext>
            </a:extLst>
          </p:cNvPr>
          <p:cNvSpPr txBox="1"/>
          <p:nvPr/>
        </p:nvSpPr>
        <p:spPr>
          <a:xfrm>
            <a:off x="1112939" y="562170"/>
            <a:ext cx="9966121" cy="646331"/>
          </a:xfrm>
          <a:prstGeom prst="rect">
            <a:avLst/>
          </a:prstGeom>
          <a:noFill/>
        </p:spPr>
        <p:txBody>
          <a:bodyPr wrap="square" rtlCol="0">
            <a:spAutoFit/>
          </a:bodyPr>
          <a:lstStyle/>
          <a:p>
            <a:pPr algn="ctr"/>
            <a:r>
              <a:rPr lang="en-US" sz="3600" b="1" dirty="0"/>
              <a:t>Finally</a:t>
            </a:r>
            <a:endParaRPr lang="en-GB" sz="3600" b="1" dirty="0"/>
          </a:p>
        </p:txBody>
      </p:sp>
    </p:spTree>
    <p:extLst>
      <p:ext uri="{BB962C8B-B14F-4D97-AF65-F5344CB8AC3E}">
        <p14:creationId xmlns:p14="http://schemas.microsoft.com/office/powerpoint/2010/main" val="15168402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236</TotalTime>
  <Words>1420</Words>
  <Application>Microsoft Office PowerPoint</Application>
  <PresentationFormat>Widescreen</PresentationFormat>
  <Paragraphs>107</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dc:creator>
  <cp:lastModifiedBy>John</cp:lastModifiedBy>
  <cp:revision>22</cp:revision>
  <cp:lastPrinted>2020-01-28T07:46:16Z</cp:lastPrinted>
  <dcterms:created xsi:type="dcterms:W3CDTF">2020-01-27T18:35:19Z</dcterms:created>
  <dcterms:modified xsi:type="dcterms:W3CDTF">2020-02-04T18:22:00Z</dcterms:modified>
</cp:coreProperties>
</file>