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8" r:id="rId5"/>
    <p:sldId id="259" r:id="rId6"/>
    <p:sldId id="261" r:id="rId7"/>
    <p:sldId id="277" r:id="rId8"/>
    <p:sldId id="279" r:id="rId9"/>
    <p:sldId id="262" r:id="rId10"/>
    <p:sldId id="260" r:id="rId11"/>
    <p:sldId id="264" r:id="rId12"/>
    <p:sldId id="265" r:id="rId13"/>
    <p:sldId id="267" r:id="rId14"/>
    <p:sldId id="268" r:id="rId15"/>
    <p:sldId id="269" r:id="rId16"/>
    <p:sldId id="263" r:id="rId17"/>
    <p:sldId id="270" r:id="rId18"/>
    <p:sldId id="266" r:id="rId19"/>
    <p:sldId id="271" r:id="rId20"/>
    <p:sldId id="272" r:id="rId21"/>
    <p:sldId id="273" r:id="rId22"/>
    <p:sldId id="274" r:id="rId23"/>
    <p:sldId id="276" r:id="rId24"/>
    <p:sldId id="2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B1DA9-4E46-4FA3-8CA2-B3BBE21E05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90D945-E232-4EB9-B6A8-AFFDEE2577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3912CC6-34DD-4064-B753-3A40B3D5E2FF}"/>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769D3E71-6DAE-4038-B398-F0E69040A3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701E5E-1432-494F-B735-A823482B1D26}"/>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391425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45188-0884-400D-9667-6C27B5DAD8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BBACFB-603C-4C00-BC3D-C8A0B873C4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D308D-1A44-4BCB-8552-A2A9E7F9D9C9}"/>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60D2B6F5-925F-4208-B5E8-A1BEFCB2F6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30885B-664E-4F65-8DAA-A2FF5D8C5A0C}"/>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2921798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56C6-3E7F-4F24-A21D-580BE68A80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EA58260-6047-4BAE-8C56-0C0BAC0631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352FB6-D0BB-4036-9CEC-3642C2266BF4}"/>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63097377-6C98-4D13-A8D9-0DB5DCF53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06C4B8-431A-4B04-A750-CF4DD9A95C37}"/>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3447850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05EE2-1445-4BCC-B89A-F80874DAA4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0A8E08-ED11-4AEA-94C9-114F884551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86C154F-71B3-4034-8E90-9D810F2DEA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A3F77B-1BE2-4E65-BB1F-84BE790E2766}"/>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6" name="Footer Placeholder 5">
            <a:extLst>
              <a:ext uri="{FF2B5EF4-FFF2-40B4-BE49-F238E27FC236}">
                <a16:creationId xmlns:a16="http://schemas.microsoft.com/office/drawing/2014/main" id="{73364770-CFD0-4870-883A-652F415E66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E6E39A-0D9A-428E-AABF-7E258D85449F}"/>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3247069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258E-158A-45F8-B400-624CC06E830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0F940D-47CF-474A-A8B4-6FBA39BE11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3BD879-8917-492D-8F06-BA4CBC25A0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BA2156-6B98-4CD5-AB2F-A8113FF00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BFB8D1-D804-4C72-852F-3996008E30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EA8F085-20D3-490E-99A4-665F2ECAB9E5}"/>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8" name="Footer Placeholder 7">
            <a:extLst>
              <a:ext uri="{FF2B5EF4-FFF2-40B4-BE49-F238E27FC236}">
                <a16:creationId xmlns:a16="http://schemas.microsoft.com/office/drawing/2014/main" id="{2D0A8764-E38E-43E9-A3AA-35108E927B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586B58-3C6F-4256-A639-5FF6A17C65D0}"/>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2197229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975F5-D63F-4676-A147-EF6DCC5D02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CA5746-0D4F-4FB1-A654-633899838501}"/>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4" name="Footer Placeholder 3">
            <a:extLst>
              <a:ext uri="{FF2B5EF4-FFF2-40B4-BE49-F238E27FC236}">
                <a16:creationId xmlns:a16="http://schemas.microsoft.com/office/drawing/2014/main" id="{C21478FF-2449-43D3-BC21-770C6259118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7F5E5FC-7368-46DF-A107-CD362C167C44}"/>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3604207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160443-24A0-4C7D-B019-78263E93A7C2}"/>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3" name="Footer Placeholder 2">
            <a:extLst>
              <a:ext uri="{FF2B5EF4-FFF2-40B4-BE49-F238E27FC236}">
                <a16:creationId xmlns:a16="http://schemas.microsoft.com/office/drawing/2014/main" id="{BD4805E1-308F-49D4-8A57-F20AEC2E5CE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9A218A7-6626-43D8-AF03-9F4CA407A272}"/>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42472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72134-6FB5-4658-9C4D-D73CBDBE6F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692E63-FCAA-4BB7-90FC-9B233DAEF4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F2E27D-99A6-4E20-AEE5-27E98DF762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678FA-2D21-4F09-970B-4142C91B5F63}"/>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6" name="Footer Placeholder 5">
            <a:extLst>
              <a:ext uri="{FF2B5EF4-FFF2-40B4-BE49-F238E27FC236}">
                <a16:creationId xmlns:a16="http://schemas.microsoft.com/office/drawing/2014/main" id="{A373012D-F12F-4910-89B6-05E23E37CE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8A9A81-E601-4BF1-B139-5565E4768C5E}"/>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300782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F79B-DE55-4BD1-B0D0-831EBF5383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600066A-22ED-46D9-9F84-1B2A73449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5AF531-6976-4269-AC99-21ACE7646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8086E7-2AAB-42F2-8E42-95EFDE7A49CE}"/>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6" name="Footer Placeholder 5">
            <a:extLst>
              <a:ext uri="{FF2B5EF4-FFF2-40B4-BE49-F238E27FC236}">
                <a16:creationId xmlns:a16="http://schemas.microsoft.com/office/drawing/2014/main" id="{886B5875-D6D9-4EAC-8C0C-9AE9EFBCC0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E7AB89-025A-4536-B452-A3B2858945C1}"/>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173316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67BB0-624B-4E9A-9FDB-3278228D785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CDF02-7914-4E24-BC6D-CB5234B077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CF09C3-C0CD-468E-A469-0A6F6E0C05D3}"/>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94979E11-AB99-4B0F-A437-82CBFB7F35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419877-6E6A-4C0E-8F23-22C155DEE79A}"/>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1366056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1CC44-CAD7-416D-9126-984E05EB4C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15B2E7-E749-46D1-851A-958396F0BC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65CAD6-7EE9-47D3-B4D1-B1F81D821A7B}"/>
              </a:ext>
            </a:extLst>
          </p:cNvPr>
          <p:cNvSpPr>
            <a:spLocks noGrp="1"/>
          </p:cNvSpPr>
          <p:nvPr>
            <p:ph type="dt" sz="half" idx="10"/>
          </p:nvPr>
        </p:nvSpPr>
        <p:spPr/>
        <p:txBody>
          <a:body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DD4C6C9D-FCAA-4B49-96DF-C456C75954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9A4E7E-4A51-4FC7-8350-757286D4B3BE}"/>
              </a:ext>
            </a:extLst>
          </p:cNvPr>
          <p:cNvSpPr>
            <a:spLocks noGrp="1"/>
          </p:cNvSpPr>
          <p:nvPr>
            <p:ph type="sldNum" sz="quarter" idx="12"/>
          </p:nvPr>
        </p:nvSpPr>
        <p:spPr/>
        <p:txBody>
          <a:bodyPr/>
          <a:lstStyle/>
          <a:p>
            <a:fld id="{E4105F41-53E7-4ADF-8EDB-EDC722880D41}" type="slidenum">
              <a:rPr lang="en-GB" smtClean="0"/>
              <a:t>‹#›</a:t>
            </a:fld>
            <a:endParaRPr lang="en-GB"/>
          </a:p>
        </p:txBody>
      </p:sp>
    </p:spTree>
    <p:extLst>
      <p:ext uri="{BB962C8B-B14F-4D97-AF65-F5344CB8AC3E}">
        <p14:creationId xmlns:p14="http://schemas.microsoft.com/office/powerpoint/2010/main" val="1970751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FA8FA2-C5F3-45D5-B047-A94658091D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2C5FB4-05EC-43BA-965F-53566D7E02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5B1664-BC77-434E-BF44-15CA14F437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29B47-0796-46D4-A244-8EBF191F25FC}" type="datetimeFigureOut">
              <a:rPr lang="en-GB" smtClean="0"/>
              <a:t>04/09/2019</a:t>
            </a:fld>
            <a:endParaRPr lang="en-GB"/>
          </a:p>
        </p:txBody>
      </p:sp>
      <p:sp>
        <p:nvSpPr>
          <p:cNvPr id="5" name="Footer Placeholder 4">
            <a:extLst>
              <a:ext uri="{FF2B5EF4-FFF2-40B4-BE49-F238E27FC236}">
                <a16:creationId xmlns:a16="http://schemas.microsoft.com/office/drawing/2014/main" id="{A13696DB-7D2E-456A-AF2C-FC69A43C1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B811C4F-D6B4-4A68-9CA1-7A91D81DFC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05F41-53E7-4ADF-8EDB-EDC722880D41}" type="slidenum">
              <a:rPr lang="en-GB" smtClean="0"/>
              <a:t>‹#›</a:t>
            </a:fld>
            <a:endParaRPr lang="en-GB"/>
          </a:p>
        </p:txBody>
      </p:sp>
    </p:spTree>
    <p:extLst>
      <p:ext uri="{BB962C8B-B14F-4D97-AF65-F5344CB8AC3E}">
        <p14:creationId xmlns:p14="http://schemas.microsoft.com/office/powerpoint/2010/main" val="3623601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5E920-29C8-4CC2-A48A-7758A7ABDB26}"/>
              </a:ext>
            </a:extLst>
          </p:cNvPr>
          <p:cNvSpPr>
            <a:spLocks noGrp="1"/>
          </p:cNvSpPr>
          <p:nvPr>
            <p:ph type="ctrTitle"/>
          </p:nvPr>
        </p:nvSpPr>
        <p:spPr>
          <a:xfrm>
            <a:off x="1616279" y="233131"/>
            <a:ext cx="9144000" cy="932940"/>
          </a:xfrm>
        </p:spPr>
        <p:txBody>
          <a:bodyPr/>
          <a:lstStyle/>
          <a:p>
            <a:r>
              <a:rPr lang="en-US" b="1" dirty="0"/>
              <a:t>The Prophets of the Bible</a:t>
            </a:r>
            <a:endParaRPr lang="en-GB" b="1" dirty="0"/>
          </a:p>
        </p:txBody>
      </p:sp>
      <p:pic>
        <p:nvPicPr>
          <p:cNvPr id="5" name="Picture 4">
            <a:extLst>
              <a:ext uri="{FF2B5EF4-FFF2-40B4-BE49-F238E27FC236}">
                <a16:creationId xmlns:a16="http://schemas.microsoft.com/office/drawing/2014/main" id="{444DB44A-DCE3-4FC2-BF74-F48DEAC17F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086" y="1166072"/>
            <a:ext cx="8297734" cy="5616428"/>
          </a:xfrm>
          <a:prstGeom prst="rect">
            <a:avLst/>
          </a:prstGeom>
        </p:spPr>
      </p:pic>
    </p:spTree>
    <p:extLst>
      <p:ext uri="{BB962C8B-B14F-4D97-AF65-F5344CB8AC3E}">
        <p14:creationId xmlns:p14="http://schemas.microsoft.com/office/powerpoint/2010/main" val="303279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DF64-3577-46AE-AE16-B719F4991942}"/>
              </a:ext>
            </a:extLst>
          </p:cNvPr>
          <p:cNvSpPr>
            <a:spLocks noGrp="1"/>
          </p:cNvSpPr>
          <p:nvPr>
            <p:ph type="title"/>
          </p:nvPr>
        </p:nvSpPr>
        <p:spPr/>
        <p:txBody>
          <a:bodyPr>
            <a:normAutofit/>
          </a:bodyPr>
          <a:lstStyle/>
          <a:p>
            <a:pPr algn="ctr"/>
            <a:r>
              <a:rPr lang="en-US" sz="5400" b="1" dirty="0"/>
              <a:t>Prophets covered so far …</a:t>
            </a:r>
            <a:endParaRPr lang="en-GB" sz="5400" b="1" dirty="0"/>
          </a:p>
        </p:txBody>
      </p:sp>
      <p:sp>
        <p:nvSpPr>
          <p:cNvPr id="3" name="Content Placeholder 2">
            <a:extLst>
              <a:ext uri="{FF2B5EF4-FFF2-40B4-BE49-F238E27FC236}">
                <a16:creationId xmlns:a16="http://schemas.microsoft.com/office/drawing/2014/main" id="{F1537996-EEAE-4332-A2DE-ECA79D0324B7}"/>
              </a:ext>
            </a:extLst>
          </p:cNvPr>
          <p:cNvSpPr>
            <a:spLocks noGrp="1"/>
          </p:cNvSpPr>
          <p:nvPr>
            <p:ph idx="1"/>
          </p:nvPr>
        </p:nvSpPr>
        <p:spPr>
          <a:xfrm>
            <a:off x="2088859" y="1825625"/>
            <a:ext cx="7122254" cy="4351338"/>
          </a:xfrm>
        </p:spPr>
        <p:txBody>
          <a:bodyPr>
            <a:normAutofit fontScale="92500" lnSpcReduction="10000"/>
          </a:bodyPr>
          <a:lstStyle/>
          <a:p>
            <a:pPr marL="0" indent="0">
              <a:buNone/>
            </a:pPr>
            <a:endParaRPr lang="en-US" dirty="0"/>
          </a:p>
          <a:p>
            <a:pPr marL="0" indent="0">
              <a:buNone/>
            </a:pPr>
            <a:r>
              <a:rPr lang="en-US" sz="3600" dirty="0"/>
              <a:t>John the Baptist			Enoch</a:t>
            </a:r>
          </a:p>
          <a:p>
            <a:pPr marL="0" indent="0">
              <a:buNone/>
            </a:pPr>
            <a:r>
              <a:rPr lang="en-US" sz="3600" dirty="0"/>
              <a:t>Moses				Balaam</a:t>
            </a:r>
          </a:p>
          <a:p>
            <a:pPr marL="0" indent="0">
              <a:buNone/>
            </a:pPr>
            <a:r>
              <a:rPr lang="en-US" sz="3600" dirty="0"/>
              <a:t>Deborah				Samuel</a:t>
            </a:r>
          </a:p>
          <a:p>
            <a:pPr marL="0" indent="0">
              <a:buNone/>
            </a:pPr>
            <a:r>
              <a:rPr lang="en-US" sz="3600" dirty="0"/>
              <a:t>Nathan				Micaiah </a:t>
            </a:r>
          </a:p>
          <a:p>
            <a:pPr marL="0" indent="0">
              <a:buNone/>
            </a:pPr>
            <a:r>
              <a:rPr lang="en-US" sz="3600" dirty="0"/>
              <a:t>The Unknown Prophet	Isaiah</a:t>
            </a:r>
          </a:p>
          <a:p>
            <a:pPr marL="0" indent="0">
              <a:buNone/>
            </a:pPr>
            <a:r>
              <a:rPr lang="en-US" sz="3600" dirty="0"/>
              <a:t>Jeremiah				Elijah</a:t>
            </a:r>
          </a:p>
          <a:p>
            <a:pPr marL="0" indent="0">
              <a:buNone/>
            </a:pPr>
            <a:r>
              <a:rPr lang="en-US" sz="3600" dirty="0"/>
              <a:t>Elisha</a:t>
            </a:r>
            <a:endParaRPr lang="en-GB" sz="3600" dirty="0"/>
          </a:p>
        </p:txBody>
      </p:sp>
    </p:spTree>
    <p:extLst>
      <p:ext uri="{BB962C8B-B14F-4D97-AF65-F5344CB8AC3E}">
        <p14:creationId xmlns:p14="http://schemas.microsoft.com/office/powerpoint/2010/main" val="2735119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C764-79DF-45F1-8DA6-6671947FE7AC}"/>
              </a:ext>
            </a:extLst>
          </p:cNvPr>
          <p:cNvSpPr>
            <a:spLocks noGrp="1"/>
          </p:cNvSpPr>
          <p:nvPr>
            <p:ph type="title"/>
          </p:nvPr>
        </p:nvSpPr>
        <p:spPr>
          <a:xfrm>
            <a:off x="838200" y="142613"/>
            <a:ext cx="10515600" cy="939567"/>
          </a:xfrm>
        </p:spPr>
        <p:txBody>
          <a:bodyPr/>
          <a:lstStyle/>
          <a:p>
            <a:pPr algn="ctr"/>
            <a:r>
              <a:rPr lang="en-US" b="1" dirty="0"/>
              <a:t>Ezekiel the Prophet (1)</a:t>
            </a:r>
            <a:endParaRPr lang="en-GB" b="1" dirty="0"/>
          </a:p>
        </p:txBody>
      </p:sp>
      <p:pic>
        <p:nvPicPr>
          <p:cNvPr id="4" name="Picture 3">
            <a:extLst>
              <a:ext uri="{FF2B5EF4-FFF2-40B4-BE49-F238E27FC236}">
                <a16:creationId xmlns:a16="http://schemas.microsoft.com/office/drawing/2014/main" id="{8EDCC4B5-D949-490F-89DB-EC20FD129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541" y="1082180"/>
            <a:ext cx="8587206" cy="5633207"/>
          </a:xfrm>
          <a:prstGeom prst="rect">
            <a:avLst/>
          </a:prstGeom>
        </p:spPr>
      </p:pic>
    </p:spTree>
    <p:extLst>
      <p:ext uri="{BB962C8B-B14F-4D97-AF65-F5344CB8AC3E}">
        <p14:creationId xmlns:p14="http://schemas.microsoft.com/office/powerpoint/2010/main" val="2443695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89B9-9C28-4831-BAC6-EBF35064C2DF}"/>
              </a:ext>
            </a:extLst>
          </p:cNvPr>
          <p:cNvSpPr>
            <a:spLocks noGrp="1"/>
          </p:cNvSpPr>
          <p:nvPr>
            <p:ph type="title"/>
          </p:nvPr>
        </p:nvSpPr>
        <p:spPr/>
        <p:txBody>
          <a:bodyPr/>
          <a:lstStyle/>
          <a:p>
            <a:pPr algn="ctr"/>
            <a:r>
              <a:rPr lang="en-US" b="1" dirty="0"/>
              <a:t>Ezekiel the prophet (2)</a:t>
            </a:r>
            <a:endParaRPr lang="en-GB" b="1" dirty="0"/>
          </a:p>
        </p:txBody>
      </p:sp>
      <p:pic>
        <p:nvPicPr>
          <p:cNvPr id="4" name="Picture 3">
            <a:extLst>
              <a:ext uri="{FF2B5EF4-FFF2-40B4-BE49-F238E27FC236}">
                <a16:creationId xmlns:a16="http://schemas.microsoft.com/office/drawing/2014/main" id="{C8A6B7E9-2DCE-4C83-A8F7-954B8AC75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3057" y="1690688"/>
            <a:ext cx="9144000" cy="5000625"/>
          </a:xfrm>
          <a:prstGeom prst="rect">
            <a:avLst/>
          </a:prstGeom>
        </p:spPr>
      </p:pic>
    </p:spTree>
    <p:extLst>
      <p:ext uri="{BB962C8B-B14F-4D97-AF65-F5344CB8AC3E}">
        <p14:creationId xmlns:p14="http://schemas.microsoft.com/office/powerpoint/2010/main" val="752111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79785-5244-49C3-AEDB-6B0807D7DE59}"/>
              </a:ext>
            </a:extLst>
          </p:cNvPr>
          <p:cNvSpPr>
            <a:spLocks noGrp="1"/>
          </p:cNvSpPr>
          <p:nvPr>
            <p:ph type="title"/>
          </p:nvPr>
        </p:nvSpPr>
        <p:spPr>
          <a:xfrm>
            <a:off x="838200" y="109057"/>
            <a:ext cx="10515600" cy="889233"/>
          </a:xfrm>
        </p:spPr>
        <p:txBody>
          <a:bodyPr>
            <a:normAutofit/>
          </a:bodyPr>
          <a:lstStyle/>
          <a:p>
            <a:pPr algn="ctr"/>
            <a:r>
              <a:rPr lang="en-US" b="1" dirty="0"/>
              <a:t>Ezekiel - residency</a:t>
            </a:r>
            <a:endParaRPr lang="en-GB" b="1" dirty="0"/>
          </a:p>
        </p:txBody>
      </p:sp>
      <p:pic>
        <p:nvPicPr>
          <p:cNvPr id="6" name="Picture 5">
            <a:extLst>
              <a:ext uri="{FF2B5EF4-FFF2-40B4-BE49-F238E27FC236}">
                <a16:creationId xmlns:a16="http://schemas.microsoft.com/office/drawing/2014/main" id="{42D73924-72C6-4141-8C66-C8B53319B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607" y="998291"/>
            <a:ext cx="7812947" cy="5859710"/>
          </a:xfrm>
          <a:prstGeom prst="rect">
            <a:avLst/>
          </a:prstGeom>
        </p:spPr>
      </p:pic>
    </p:spTree>
    <p:extLst>
      <p:ext uri="{BB962C8B-B14F-4D97-AF65-F5344CB8AC3E}">
        <p14:creationId xmlns:p14="http://schemas.microsoft.com/office/powerpoint/2010/main" val="3570112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68C7-CE3C-46BE-8B32-3DB4F431127E}"/>
              </a:ext>
            </a:extLst>
          </p:cNvPr>
          <p:cNvSpPr>
            <a:spLocks noGrp="1"/>
          </p:cNvSpPr>
          <p:nvPr>
            <p:ph type="title"/>
          </p:nvPr>
        </p:nvSpPr>
        <p:spPr>
          <a:xfrm>
            <a:off x="838200" y="79177"/>
            <a:ext cx="10515600" cy="1003003"/>
          </a:xfrm>
        </p:spPr>
        <p:txBody>
          <a:bodyPr/>
          <a:lstStyle/>
          <a:p>
            <a:pPr algn="ctr"/>
            <a:r>
              <a:rPr lang="en-US" b="1" dirty="0"/>
              <a:t>Ezekiel’s tomb</a:t>
            </a:r>
            <a:endParaRPr lang="en-GB" b="1" dirty="0"/>
          </a:p>
        </p:txBody>
      </p:sp>
      <p:pic>
        <p:nvPicPr>
          <p:cNvPr id="4" name="Picture 3">
            <a:extLst>
              <a:ext uri="{FF2B5EF4-FFF2-40B4-BE49-F238E27FC236}">
                <a16:creationId xmlns:a16="http://schemas.microsoft.com/office/drawing/2014/main" id="{A563453F-F06F-4496-8708-E75CD2F94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8815" y="1082180"/>
            <a:ext cx="8286026" cy="5696643"/>
          </a:xfrm>
          <a:prstGeom prst="rect">
            <a:avLst/>
          </a:prstGeom>
        </p:spPr>
      </p:pic>
    </p:spTree>
    <p:extLst>
      <p:ext uri="{BB962C8B-B14F-4D97-AF65-F5344CB8AC3E}">
        <p14:creationId xmlns:p14="http://schemas.microsoft.com/office/powerpoint/2010/main" val="293228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E94F26-07A5-4F0E-9B08-C76AF37F7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798" y="268448"/>
            <a:ext cx="8663031" cy="6497273"/>
          </a:xfrm>
          <a:prstGeom prst="rect">
            <a:avLst/>
          </a:prstGeom>
        </p:spPr>
      </p:pic>
    </p:spTree>
    <p:extLst>
      <p:ext uri="{BB962C8B-B14F-4D97-AF65-F5344CB8AC3E}">
        <p14:creationId xmlns:p14="http://schemas.microsoft.com/office/powerpoint/2010/main" val="3239237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B88698-3631-485D-84E4-18A43626F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155" y="276837"/>
            <a:ext cx="11289717" cy="6350466"/>
          </a:xfrm>
          <a:prstGeom prst="rect">
            <a:avLst/>
          </a:prstGeom>
        </p:spPr>
      </p:pic>
    </p:spTree>
    <p:extLst>
      <p:ext uri="{BB962C8B-B14F-4D97-AF65-F5344CB8AC3E}">
        <p14:creationId xmlns:p14="http://schemas.microsoft.com/office/powerpoint/2010/main" val="363075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F575-C8DF-4797-BB1E-08E8F7DC0FEC}"/>
              </a:ext>
            </a:extLst>
          </p:cNvPr>
          <p:cNvSpPr>
            <a:spLocks noGrp="1"/>
          </p:cNvSpPr>
          <p:nvPr>
            <p:ph type="title"/>
          </p:nvPr>
        </p:nvSpPr>
        <p:spPr>
          <a:xfrm>
            <a:off x="838200" y="117447"/>
            <a:ext cx="10515600" cy="981511"/>
          </a:xfrm>
        </p:spPr>
        <p:txBody>
          <a:bodyPr>
            <a:normAutofit/>
          </a:bodyPr>
          <a:lstStyle/>
          <a:p>
            <a:pPr algn="ctr"/>
            <a:r>
              <a:rPr lang="en-US" sz="5400" b="1" dirty="0"/>
              <a:t>Ezekiel’s Temple</a:t>
            </a:r>
            <a:endParaRPr lang="en-GB" sz="5400" b="1" dirty="0"/>
          </a:p>
        </p:txBody>
      </p:sp>
      <p:pic>
        <p:nvPicPr>
          <p:cNvPr id="4" name="Picture 3">
            <a:extLst>
              <a:ext uri="{FF2B5EF4-FFF2-40B4-BE49-F238E27FC236}">
                <a16:creationId xmlns:a16="http://schemas.microsoft.com/office/drawing/2014/main" id="{71237BAA-B1C7-497C-9057-82605982D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410" y="1090928"/>
            <a:ext cx="6269615" cy="5583521"/>
          </a:xfrm>
          <a:prstGeom prst="rect">
            <a:avLst/>
          </a:prstGeom>
        </p:spPr>
      </p:pic>
      <p:pic>
        <p:nvPicPr>
          <p:cNvPr id="6" name="Picture 5">
            <a:extLst>
              <a:ext uri="{FF2B5EF4-FFF2-40B4-BE49-F238E27FC236}">
                <a16:creationId xmlns:a16="http://schemas.microsoft.com/office/drawing/2014/main" id="{22FCAC21-A21F-4A67-B1B4-E04349918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7695" y="1023916"/>
            <a:ext cx="4018779" cy="5650533"/>
          </a:xfrm>
          <a:prstGeom prst="rect">
            <a:avLst/>
          </a:prstGeom>
        </p:spPr>
      </p:pic>
    </p:spTree>
    <p:extLst>
      <p:ext uri="{BB962C8B-B14F-4D97-AF65-F5344CB8AC3E}">
        <p14:creationId xmlns:p14="http://schemas.microsoft.com/office/powerpoint/2010/main" val="1068594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5A70-D4B0-48E4-BEE5-5000BDA45F0A}"/>
              </a:ext>
            </a:extLst>
          </p:cNvPr>
          <p:cNvSpPr>
            <a:spLocks noGrp="1"/>
          </p:cNvSpPr>
          <p:nvPr>
            <p:ph type="title"/>
          </p:nvPr>
        </p:nvSpPr>
        <p:spPr/>
        <p:txBody>
          <a:bodyPr/>
          <a:lstStyle/>
          <a:p>
            <a:pPr algn="ctr"/>
            <a:r>
              <a:rPr lang="en-US" b="1" dirty="0"/>
              <a:t>Five weeks in Ezekiel – plan of action</a:t>
            </a:r>
            <a:endParaRPr lang="en-GB" b="1" dirty="0"/>
          </a:p>
        </p:txBody>
      </p:sp>
      <p:sp>
        <p:nvSpPr>
          <p:cNvPr id="3" name="TextBox 2">
            <a:extLst>
              <a:ext uri="{FF2B5EF4-FFF2-40B4-BE49-F238E27FC236}">
                <a16:creationId xmlns:a16="http://schemas.microsoft.com/office/drawing/2014/main" id="{56029519-5056-4B38-BCAA-72F4A3BE6F45}"/>
              </a:ext>
            </a:extLst>
          </p:cNvPr>
          <p:cNvSpPr txBox="1"/>
          <p:nvPr/>
        </p:nvSpPr>
        <p:spPr>
          <a:xfrm>
            <a:off x="1040235" y="2063692"/>
            <a:ext cx="10435904" cy="3970318"/>
          </a:xfrm>
          <a:prstGeom prst="rect">
            <a:avLst/>
          </a:prstGeom>
          <a:noFill/>
        </p:spPr>
        <p:txBody>
          <a:bodyPr wrap="square" rtlCol="0">
            <a:spAutoFit/>
          </a:bodyPr>
          <a:lstStyle/>
          <a:p>
            <a:r>
              <a:rPr lang="en-US" sz="2800" b="1" dirty="0"/>
              <a:t>Week 1 </a:t>
            </a:r>
            <a:r>
              <a:rPr lang="en-US" sz="2800" dirty="0"/>
              <a:t>– Introduction – considering the context is all important</a:t>
            </a:r>
          </a:p>
          <a:p>
            <a:endParaRPr lang="en-US" sz="2800" dirty="0"/>
          </a:p>
          <a:p>
            <a:r>
              <a:rPr lang="en-US" sz="2800" b="1" dirty="0"/>
              <a:t>Week 2 </a:t>
            </a:r>
            <a:r>
              <a:rPr lang="en-US" sz="2800" dirty="0"/>
              <a:t>– Calling – </a:t>
            </a:r>
            <a:r>
              <a:rPr lang="en-US" sz="2800" dirty="0" err="1"/>
              <a:t>chs</a:t>
            </a:r>
            <a:r>
              <a:rPr lang="en-US" sz="2800" dirty="0"/>
              <a:t>. 1-3 of Ezekiel plus the prophet’s bio details</a:t>
            </a:r>
          </a:p>
          <a:p>
            <a:endParaRPr lang="en-US" sz="2800" dirty="0"/>
          </a:p>
          <a:p>
            <a:r>
              <a:rPr lang="en-US" sz="2800" b="1" dirty="0"/>
              <a:t>Week 3 </a:t>
            </a:r>
            <a:r>
              <a:rPr lang="en-US" sz="2800" dirty="0"/>
              <a:t>– Judgment – </a:t>
            </a:r>
            <a:r>
              <a:rPr lang="en-US" sz="2800" dirty="0" err="1"/>
              <a:t>chs</a:t>
            </a:r>
            <a:r>
              <a:rPr lang="en-US" sz="2800" dirty="0"/>
              <a:t>. 4-32 Israel and of the surrounding nations</a:t>
            </a:r>
          </a:p>
          <a:p>
            <a:endParaRPr lang="en-US" sz="2800" dirty="0"/>
          </a:p>
          <a:p>
            <a:r>
              <a:rPr lang="en-US" sz="2800" b="1" dirty="0"/>
              <a:t>Week 4 </a:t>
            </a:r>
            <a:r>
              <a:rPr lang="en-US" sz="2800" dirty="0"/>
              <a:t>– Hope – </a:t>
            </a:r>
            <a:r>
              <a:rPr lang="en-US" sz="2800" dirty="0" err="1"/>
              <a:t>chs</a:t>
            </a:r>
            <a:r>
              <a:rPr lang="en-US" sz="2800" dirty="0"/>
              <a:t>. 33-39 Restoration following the Fall of Jerusalem</a:t>
            </a:r>
          </a:p>
          <a:p>
            <a:endParaRPr lang="en-US" sz="2800" dirty="0"/>
          </a:p>
          <a:p>
            <a:r>
              <a:rPr lang="en-US" sz="2800" b="1" dirty="0"/>
              <a:t>Week 5 </a:t>
            </a:r>
            <a:r>
              <a:rPr lang="en-US" sz="2800" dirty="0"/>
              <a:t>– Temple – </a:t>
            </a:r>
            <a:r>
              <a:rPr lang="en-US" sz="2800" dirty="0" err="1"/>
              <a:t>chs</a:t>
            </a:r>
            <a:r>
              <a:rPr lang="en-US" sz="2800" dirty="0"/>
              <a:t>. 40-48 New Temple, New Land, New City</a:t>
            </a:r>
            <a:endParaRPr lang="en-GB" sz="2800" dirty="0"/>
          </a:p>
        </p:txBody>
      </p:sp>
    </p:spTree>
    <p:extLst>
      <p:ext uri="{BB962C8B-B14F-4D97-AF65-F5344CB8AC3E}">
        <p14:creationId xmlns:p14="http://schemas.microsoft.com/office/powerpoint/2010/main" val="191216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E52194-112D-4EC7-9FBE-BF49C8F0A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9076" y="1"/>
            <a:ext cx="5307361" cy="6865328"/>
          </a:xfrm>
          <a:prstGeom prst="rect">
            <a:avLst/>
          </a:prstGeom>
        </p:spPr>
      </p:pic>
    </p:spTree>
    <p:extLst>
      <p:ext uri="{BB962C8B-B14F-4D97-AF65-F5344CB8AC3E}">
        <p14:creationId xmlns:p14="http://schemas.microsoft.com/office/powerpoint/2010/main" val="169385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C6EB02-79A4-4C7C-90FA-3577EFABC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753" y="0"/>
            <a:ext cx="9508492" cy="6858000"/>
          </a:xfrm>
          <a:prstGeom prst="rect">
            <a:avLst/>
          </a:prstGeom>
        </p:spPr>
      </p:pic>
    </p:spTree>
    <p:extLst>
      <p:ext uri="{BB962C8B-B14F-4D97-AF65-F5344CB8AC3E}">
        <p14:creationId xmlns:p14="http://schemas.microsoft.com/office/powerpoint/2010/main" val="1179385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5F95A0-0E7C-487F-9618-185B48DF3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1420" y="201336"/>
            <a:ext cx="8210725" cy="6568580"/>
          </a:xfrm>
          <a:prstGeom prst="rect">
            <a:avLst/>
          </a:prstGeom>
        </p:spPr>
      </p:pic>
    </p:spTree>
    <p:extLst>
      <p:ext uri="{BB962C8B-B14F-4D97-AF65-F5344CB8AC3E}">
        <p14:creationId xmlns:p14="http://schemas.microsoft.com/office/powerpoint/2010/main" val="3426230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07A9B0-2F42-42CD-8F80-7E916E4C7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885" y="528506"/>
            <a:ext cx="10550479" cy="5855516"/>
          </a:xfrm>
          <a:prstGeom prst="rect">
            <a:avLst/>
          </a:prstGeom>
        </p:spPr>
      </p:pic>
    </p:spTree>
    <p:extLst>
      <p:ext uri="{BB962C8B-B14F-4D97-AF65-F5344CB8AC3E}">
        <p14:creationId xmlns:p14="http://schemas.microsoft.com/office/powerpoint/2010/main" val="1863960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BBDE69-DFAD-4607-B269-DE937D980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1871" y="100669"/>
            <a:ext cx="5935626" cy="6665752"/>
          </a:xfrm>
          <a:prstGeom prst="rect">
            <a:avLst/>
          </a:prstGeom>
        </p:spPr>
      </p:pic>
    </p:spTree>
    <p:extLst>
      <p:ext uri="{BB962C8B-B14F-4D97-AF65-F5344CB8AC3E}">
        <p14:creationId xmlns:p14="http://schemas.microsoft.com/office/powerpoint/2010/main" val="3124790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3D7B-169B-4AB4-92C5-7E663A374432}"/>
              </a:ext>
            </a:extLst>
          </p:cNvPr>
          <p:cNvSpPr>
            <a:spLocks noGrp="1"/>
          </p:cNvSpPr>
          <p:nvPr>
            <p:ph type="title"/>
          </p:nvPr>
        </p:nvSpPr>
        <p:spPr/>
        <p:txBody>
          <a:bodyPr/>
          <a:lstStyle/>
          <a:p>
            <a:pPr algn="ctr"/>
            <a:r>
              <a:rPr lang="en-US" b="1" dirty="0"/>
              <a:t>Consider the Context – 2Kings 22-25</a:t>
            </a:r>
            <a:endParaRPr lang="en-GB" b="1" dirty="0"/>
          </a:p>
        </p:txBody>
      </p:sp>
      <p:sp>
        <p:nvSpPr>
          <p:cNvPr id="3" name="Content Placeholder 2">
            <a:extLst>
              <a:ext uri="{FF2B5EF4-FFF2-40B4-BE49-F238E27FC236}">
                <a16:creationId xmlns:a16="http://schemas.microsoft.com/office/drawing/2014/main" id="{8B21D268-7F8F-4AF4-9E18-5FDB7693BCA3}"/>
              </a:ext>
            </a:extLst>
          </p:cNvPr>
          <p:cNvSpPr>
            <a:spLocks noGrp="1"/>
          </p:cNvSpPr>
          <p:nvPr>
            <p:ph idx="1"/>
          </p:nvPr>
        </p:nvSpPr>
        <p:spPr>
          <a:xfrm>
            <a:off x="503339" y="1921079"/>
            <a:ext cx="10850461" cy="4255884"/>
          </a:xfrm>
        </p:spPr>
        <p:txBody>
          <a:bodyPr>
            <a:normAutofit/>
          </a:bodyPr>
          <a:lstStyle/>
          <a:p>
            <a:pPr marL="0" indent="0">
              <a:buNone/>
            </a:pPr>
            <a:r>
              <a:rPr lang="en-US" sz="4000" dirty="0"/>
              <a:t>Chapter 22	Josiah, Book of the Law, Huldah</a:t>
            </a:r>
          </a:p>
          <a:p>
            <a:pPr marL="0" indent="0">
              <a:buNone/>
            </a:pPr>
            <a:r>
              <a:rPr lang="en-US" sz="4000" dirty="0"/>
              <a:t>Chapter 23	Josiah renews the covenant, </a:t>
            </a:r>
            <a:r>
              <a:rPr lang="en-US" sz="4000" dirty="0" err="1"/>
              <a:t>Meggido</a:t>
            </a:r>
            <a:endParaRPr lang="en-US" sz="4000" dirty="0"/>
          </a:p>
          <a:p>
            <a:pPr marL="0" indent="0">
              <a:buNone/>
            </a:pPr>
            <a:r>
              <a:rPr lang="en-US" sz="4000" dirty="0"/>
              <a:t>			</a:t>
            </a:r>
            <a:r>
              <a:rPr lang="en-US" sz="4000" dirty="0" err="1"/>
              <a:t>Jehoahaz</a:t>
            </a:r>
            <a:r>
              <a:rPr lang="en-US" sz="4000" dirty="0"/>
              <a:t>, Jehoiakim</a:t>
            </a:r>
          </a:p>
          <a:p>
            <a:pPr marL="0" indent="0">
              <a:buNone/>
            </a:pPr>
            <a:r>
              <a:rPr lang="en-US" sz="4000" dirty="0"/>
              <a:t>Chapter 24	Jehoiachin, Zedekiah</a:t>
            </a:r>
          </a:p>
          <a:p>
            <a:pPr marL="0" indent="0">
              <a:buNone/>
            </a:pPr>
            <a:r>
              <a:rPr lang="en-US" sz="4000" dirty="0"/>
              <a:t>Chapter 25	Jerusalem falls</a:t>
            </a:r>
            <a:endParaRPr lang="en-GB" sz="4000" dirty="0"/>
          </a:p>
        </p:txBody>
      </p:sp>
    </p:spTree>
    <p:extLst>
      <p:ext uri="{BB962C8B-B14F-4D97-AF65-F5344CB8AC3E}">
        <p14:creationId xmlns:p14="http://schemas.microsoft.com/office/powerpoint/2010/main" val="4176276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D20700-B6CF-45BC-8B0F-00FF76021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17" y="1535185"/>
            <a:ext cx="7047341" cy="4693639"/>
          </a:xfrm>
          <a:prstGeom prst="rect">
            <a:avLst/>
          </a:prstGeom>
        </p:spPr>
      </p:pic>
      <p:pic>
        <p:nvPicPr>
          <p:cNvPr id="5" name="Picture 4">
            <a:extLst>
              <a:ext uri="{FF2B5EF4-FFF2-40B4-BE49-F238E27FC236}">
                <a16:creationId xmlns:a16="http://schemas.microsoft.com/office/drawing/2014/main" id="{0CB96E6A-A558-41FA-939C-E7193AB09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855" y="83889"/>
            <a:ext cx="4760700" cy="6715387"/>
          </a:xfrm>
          <a:prstGeom prst="rect">
            <a:avLst/>
          </a:prstGeom>
        </p:spPr>
      </p:pic>
      <p:sp>
        <p:nvSpPr>
          <p:cNvPr id="6" name="TextBox 5">
            <a:extLst>
              <a:ext uri="{FF2B5EF4-FFF2-40B4-BE49-F238E27FC236}">
                <a16:creationId xmlns:a16="http://schemas.microsoft.com/office/drawing/2014/main" id="{1AFD8761-60BC-4059-B998-32D8276735FC}"/>
              </a:ext>
            </a:extLst>
          </p:cNvPr>
          <p:cNvSpPr txBox="1"/>
          <p:nvPr/>
        </p:nvSpPr>
        <p:spPr>
          <a:xfrm>
            <a:off x="1904300" y="343950"/>
            <a:ext cx="3322041" cy="830997"/>
          </a:xfrm>
          <a:prstGeom prst="rect">
            <a:avLst/>
          </a:prstGeom>
          <a:noFill/>
        </p:spPr>
        <p:txBody>
          <a:bodyPr wrap="square" rtlCol="0">
            <a:spAutoFit/>
          </a:bodyPr>
          <a:lstStyle/>
          <a:p>
            <a:r>
              <a:rPr lang="en-US" sz="4800" b="1" dirty="0"/>
              <a:t>Megiddo</a:t>
            </a:r>
            <a:endParaRPr lang="en-GB" sz="4800" b="1" dirty="0"/>
          </a:p>
        </p:txBody>
      </p:sp>
    </p:spTree>
    <p:extLst>
      <p:ext uri="{BB962C8B-B14F-4D97-AF65-F5344CB8AC3E}">
        <p14:creationId xmlns:p14="http://schemas.microsoft.com/office/powerpoint/2010/main" val="1317573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20CB4-7612-4C45-91C3-ECF4CC987B99}"/>
              </a:ext>
            </a:extLst>
          </p:cNvPr>
          <p:cNvSpPr txBox="1"/>
          <p:nvPr/>
        </p:nvSpPr>
        <p:spPr>
          <a:xfrm>
            <a:off x="536895" y="201336"/>
            <a:ext cx="11081857" cy="6494085"/>
          </a:xfrm>
          <a:prstGeom prst="rect">
            <a:avLst/>
          </a:prstGeom>
          <a:noFill/>
        </p:spPr>
        <p:txBody>
          <a:bodyPr wrap="square" rtlCol="0">
            <a:spAutoFit/>
          </a:bodyPr>
          <a:lstStyle/>
          <a:p>
            <a:r>
              <a:rPr lang="en-GB" dirty="0"/>
              <a:t>Four </a:t>
            </a:r>
            <a:r>
              <a:rPr lang="en-GB" b="1" dirty="0"/>
              <a:t>‘Visions’,</a:t>
            </a:r>
            <a:r>
              <a:rPr lang="en-GB" dirty="0"/>
              <a:t> thirteen ‘Pictures’ and eight </a:t>
            </a:r>
            <a:r>
              <a:rPr lang="en-GB" i="1" dirty="0"/>
              <a:t>‘Words’</a:t>
            </a:r>
            <a:endParaRPr lang="en-GB" sz="1600" b="1" dirty="0"/>
          </a:p>
          <a:p>
            <a:r>
              <a:rPr lang="en-GB" sz="1600" b="1" dirty="0"/>
              <a:t>1). 	A Vision of The Glory of the Lord - and Ezekiel’s Call	</a:t>
            </a:r>
            <a:r>
              <a:rPr lang="en-GB" sz="1600" dirty="0"/>
              <a:t> 	Chapter 1.1 - 3.15	</a:t>
            </a:r>
          </a:p>
          <a:p>
            <a:r>
              <a:rPr lang="en-GB" sz="1600" b="1" dirty="0"/>
              <a:t>2).</a:t>
            </a:r>
            <a:r>
              <a:rPr lang="en-GB" sz="1600" dirty="0"/>
              <a:t>			</a:t>
            </a:r>
            <a:r>
              <a:rPr lang="en-GB" sz="1600" i="1" dirty="0"/>
              <a:t>A Word About the People 		</a:t>
            </a:r>
            <a:r>
              <a:rPr lang="en-GB" sz="1600" dirty="0"/>
              <a:t>		Chapter    3.16-27</a:t>
            </a:r>
          </a:p>
          <a:p>
            <a:r>
              <a:rPr lang="en-GB" sz="1600" b="1" dirty="0"/>
              <a:t>3).</a:t>
            </a:r>
            <a:r>
              <a:rPr lang="en-GB" sz="1600" dirty="0"/>
              <a:t>		An Acted Parable of Siege 				Chapters 4 - 5</a:t>
            </a:r>
          </a:p>
          <a:p>
            <a:r>
              <a:rPr lang="en-GB" sz="1600" b="1" dirty="0"/>
              <a:t>4).</a:t>
            </a:r>
            <a:r>
              <a:rPr lang="en-GB" sz="1600" dirty="0"/>
              <a:t>			</a:t>
            </a:r>
            <a:r>
              <a:rPr lang="en-GB" sz="1600" i="1" dirty="0"/>
              <a:t>A Word About Idolatry</a:t>
            </a:r>
            <a:r>
              <a:rPr lang="en-GB" sz="1600" dirty="0"/>
              <a:t> 				Chapters   6 - 7</a:t>
            </a:r>
          </a:p>
          <a:p>
            <a:r>
              <a:rPr lang="en-GB" sz="1600" b="1" dirty="0"/>
              <a:t>5). 	A Vision of Idolatry in the Temple</a:t>
            </a:r>
            <a:r>
              <a:rPr lang="en-GB" sz="1600" dirty="0"/>
              <a:t> - </a:t>
            </a:r>
            <a:r>
              <a:rPr lang="en-GB" sz="1600" b="1" dirty="0"/>
              <a:t>and the Lord’s Departure	</a:t>
            </a:r>
            <a:r>
              <a:rPr lang="en-GB" sz="1600" dirty="0"/>
              <a:t>Chapters     8 - 11</a:t>
            </a:r>
          </a:p>
          <a:p>
            <a:r>
              <a:rPr lang="en-GB" sz="1600" b="1" dirty="0"/>
              <a:t>6).</a:t>
            </a:r>
            <a:r>
              <a:rPr lang="en-GB" sz="1600" dirty="0"/>
              <a:t> 		An Acted Parable of Exile 				Chapter  12</a:t>
            </a:r>
          </a:p>
          <a:p>
            <a:r>
              <a:rPr lang="en-GB" sz="1600" b="1" dirty="0"/>
              <a:t>7).</a:t>
            </a:r>
            <a:r>
              <a:rPr lang="en-GB" sz="1600" dirty="0"/>
              <a:t>			</a:t>
            </a:r>
            <a:r>
              <a:rPr lang="en-GB" sz="1600" i="1" dirty="0"/>
              <a:t>A Word to the ‘Prophets’ </a:t>
            </a:r>
            <a:r>
              <a:rPr lang="en-GB" sz="1600" dirty="0"/>
              <a:t>				Chapters   13 - 14</a:t>
            </a:r>
          </a:p>
          <a:p>
            <a:r>
              <a:rPr lang="en-GB" sz="1600" b="1" dirty="0"/>
              <a:t>8).</a:t>
            </a:r>
            <a:r>
              <a:rPr lang="en-GB" sz="1600" dirty="0"/>
              <a:t>		The Illustration of The Useless Vine 			Chapter   15</a:t>
            </a:r>
          </a:p>
          <a:p>
            <a:r>
              <a:rPr lang="en-GB" sz="1600" b="1" dirty="0"/>
              <a:t>9).</a:t>
            </a:r>
            <a:r>
              <a:rPr lang="en-GB" sz="1600" dirty="0"/>
              <a:t>		The Allegory of The Adulterous Wife			Chapter   16</a:t>
            </a:r>
          </a:p>
          <a:p>
            <a:r>
              <a:rPr lang="en-GB" sz="1600" b="1" dirty="0"/>
              <a:t>10).</a:t>
            </a:r>
            <a:r>
              <a:rPr lang="en-GB" sz="1600" dirty="0"/>
              <a:t>		The Parable of The Eagles and The Vine 			Chapter   17</a:t>
            </a:r>
          </a:p>
          <a:p>
            <a:r>
              <a:rPr lang="en-GB" sz="1600" b="1" dirty="0"/>
              <a:t>11).</a:t>
            </a:r>
            <a:r>
              <a:rPr lang="en-GB" sz="1600" dirty="0"/>
              <a:t>			</a:t>
            </a:r>
            <a:r>
              <a:rPr lang="en-GB" sz="1600" i="1" dirty="0"/>
              <a:t>A Word to the People</a:t>
            </a:r>
            <a:r>
              <a:rPr lang="en-GB" sz="1600" dirty="0"/>
              <a:t> 					Chapter     18</a:t>
            </a:r>
          </a:p>
          <a:p>
            <a:r>
              <a:rPr lang="en-GB" sz="1600" b="1" dirty="0"/>
              <a:t>12).</a:t>
            </a:r>
            <a:r>
              <a:rPr lang="en-GB" sz="1600" dirty="0"/>
              <a:t> 		A Lament for The Lion Cubs and The Vine 			Chapter  19</a:t>
            </a:r>
          </a:p>
          <a:p>
            <a:r>
              <a:rPr lang="en-GB" sz="1600" b="1" dirty="0"/>
              <a:t>13).</a:t>
            </a:r>
            <a:r>
              <a:rPr lang="en-GB" sz="1600" dirty="0"/>
              <a:t>			</a:t>
            </a:r>
            <a:r>
              <a:rPr lang="en-GB" sz="1600" i="1" dirty="0"/>
              <a:t>A Word to the Nation </a:t>
            </a:r>
            <a:r>
              <a:rPr lang="en-GB" sz="1600" dirty="0"/>
              <a:t>					Chapters   20 - 22</a:t>
            </a:r>
          </a:p>
          <a:p>
            <a:r>
              <a:rPr lang="en-GB" sz="1600" b="1" dirty="0"/>
              <a:t>14).</a:t>
            </a:r>
            <a:r>
              <a:rPr lang="en-GB" sz="1600" dirty="0"/>
              <a:t>		The Allegory of The Two Sisters 				Chapter  23</a:t>
            </a:r>
          </a:p>
          <a:p>
            <a:r>
              <a:rPr lang="en-GB" sz="1600" b="1" dirty="0"/>
              <a:t>15).</a:t>
            </a:r>
            <a:r>
              <a:rPr lang="en-GB" sz="1600" dirty="0"/>
              <a:t>		The Parable of The Cooking Pot 				Chapter  24.1-14</a:t>
            </a:r>
          </a:p>
          <a:p>
            <a:r>
              <a:rPr lang="en-GB" sz="1600" b="1" dirty="0"/>
              <a:t>16).</a:t>
            </a:r>
            <a:r>
              <a:rPr lang="en-GB" sz="1600" dirty="0"/>
              <a:t>		The Allegory of Ezekiel and His Wife 			Chapter  24.15-27</a:t>
            </a:r>
          </a:p>
          <a:p>
            <a:r>
              <a:rPr lang="en-GB" sz="1600" b="1" dirty="0"/>
              <a:t>17).</a:t>
            </a:r>
            <a:r>
              <a:rPr lang="en-GB" sz="1600" dirty="0"/>
              <a:t>			</a:t>
            </a:r>
            <a:r>
              <a:rPr lang="en-GB" sz="1600" i="1" dirty="0"/>
              <a:t>Words and Laments for the Nations</a:t>
            </a:r>
            <a:r>
              <a:rPr lang="en-GB" sz="1600" dirty="0"/>
              <a:t> 			Chapters   25 - 32</a:t>
            </a:r>
          </a:p>
          <a:p>
            <a:r>
              <a:rPr lang="en-GB" sz="1600" b="1" dirty="0"/>
              <a:t>18).</a:t>
            </a:r>
            <a:r>
              <a:rPr lang="en-GB" sz="1600" dirty="0"/>
              <a:t>		The Allegory of Ezekiel The Watchman 			Chapter   33</a:t>
            </a:r>
          </a:p>
          <a:p>
            <a:r>
              <a:rPr lang="en-GB" sz="1600" b="1" dirty="0"/>
              <a:t>19).</a:t>
            </a:r>
            <a:r>
              <a:rPr lang="en-GB" sz="1600" dirty="0"/>
              <a:t>			</a:t>
            </a:r>
            <a:r>
              <a:rPr lang="en-GB" sz="1600" i="1" dirty="0"/>
              <a:t>A Word to the ‘Shepherds’</a:t>
            </a:r>
            <a:r>
              <a:rPr lang="en-GB" sz="1600" dirty="0"/>
              <a:t>				Chapter    34.1-10</a:t>
            </a:r>
          </a:p>
          <a:p>
            <a:r>
              <a:rPr lang="en-GB" sz="1600" b="1" dirty="0"/>
              <a:t>20). </a:t>
            </a:r>
            <a:r>
              <a:rPr lang="en-GB" sz="1600" dirty="0"/>
              <a:t>		The Allegory of God The Good Shepherd			Chapter  34.11-31</a:t>
            </a:r>
          </a:p>
          <a:p>
            <a:r>
              <a:rPr lang="en-GB" sz="1600" b="1" dirty="0"/>
              <a:t>21).</a:t>
            </a:r>
            <a:r>
              <a:rPr lang="en-GB" sz="1600" dirty="0"/>
              <a:t>		The Allegory of The Land					Chapters   35 - 36</a:t>
            </a:r>
          </a:p>
          <a:p>
            <a:r>
              <a:rPr lang="en-GB" sz="1600" b="1" dirty="0"/>
              <a:t>22). 	A Vision of A Valley of Bones - and Resurrection</a:t>
            </a:r>
            <a:r>
              <a:rPr lang="en-GB" sz="1600" dirty="0"/>
              <a:t>		Chapter    37.1-14</a:t>
            </a:r>
          </a:p>
          <a:p>
            <a:r>
              <a:rPr lang="en-GB" sz="1600" b="1" dirty="0"/>
              <a:t>23).</a:t>
            </a:r>
            <a:r>
              <a:rPr lang="en-GB" sz="1600" dirty="0"/>
              <a:t>		The Acted Parable of The Sticks 				Chapter  37.15-27</a:t>
            </a:r>
          </a:p>
          <a:p>
            <a:r>
              <a:rPr lang="en-GB" sz="1600" b="1" dirty="0"/>
              <a:t>24).</a:t>
            </a:r>
            <a:r>
              <a:rPr lang="en-GB" sz="1600" dirty="0"/>
              <a:t>			</a:t>
            </a:r>
            <a:r>
              <a:rPr lang="en-GB" sz="1600" i="1" dirty="0"/>
              <a:t>Seven Words Against Gog</a:t>
            </a:r>
            <a:r>
              <a:rPr lang="en-GB" sz="1600" dirty="0"/>
              <a:t> 				Chapters    38 - 39</a:t>
            </a:r>
          </a:p>
          <a:p>
            <a:r>
              <a:rPr lang="en-GB" sz="1600" b="1" dirty="0"/>
              <a:t>25). 	A Vision of a New Temple, a New Land, and a New City</a:t>
            </a:r>
            <a:r>
              <a:rPr lang="en-GB" sz="1600" dirty="0"/>
              <a:t> 	Chapters    40 - 48</a:t>
            </a:r>
          </a:p>
        </p:txBody>
      </p:sp>
    </p:spTree>
    <p:extLst>
      <p:ext uri="{BB962C8B-B14F-4D97-AF65-F5344CB8AC3E}">
        <p14:creationId xmlns:p14="http://schemas.microsoft.com/office/powerpoint/2010/main" val="3724010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2581A0-BA2B-469B-A4F1-D7565F172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602" y="71614"/>
            <a:ext cx="10492313" cy="6715080"/>
          </a:xfrm>
          <a:prstGeom prst="rect">
            <a:avLst/>
          </a:prstGeom>
        </p:spPr>
      </p:pic>
    </p:spTree>
    <p:extLst>
      <p:ext uri="{BB962C8B-B14F-4D97-AF65-F5344CB8AC3E}">
        <p14:creationId xmlns:p14="http://schemas.microsoft.com/office/powerpoint/2010/main" val="2826810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9615-8EC8-40FA-8D21-2ACEC78E63BF}"/>
              </a:ext>
            </a:extLst>
          </p:cNvPr>
          <p:cNvSpPr>
            <a:spLocks noGrp="1"/>
          </p:cNvSpPr>
          <p:nvPr>
            <p:ph type="title"/>
          </p:nvPr>
        </p:nvSpPr>
        <p:spPr>
          <a:xfrm>
            <a:off x="838200" y="0"/>
            <a:ext cx="10515600" cy="889233"/>
          </a:xfrm>
        </p:spPr>
        <p:txBody>
          <a:bodyPr/>
          <a:lstStyle/>
          <a:p>
            <a:pPr algn="ctr"/>
            <a:r>
              <a:rPr lang="en-US" b="1" dirty="0"/>
              <a:t>Gog and Magog</a:t>
            </a:r>
            <a:endParaRPr lang="en-GB" b="1" dirty="0"/>
          </a:p>
        </p:txBody>
      </p:sp>
      <p:sp>
        <p:nvSpPr>
          <p:cNvPr id="4" name="TextBox 3">
            <a:extLst>
              <a:ext uri="{FF2B5EF4-FFF2-40B4-BE49-F238E27FC236}">
                <a16:creationId xmlns:a16="http://schemas.microsoft.com/office/drawing/2014/main" id="{E2C130B3-3441-4447-96A0-9CB3C6D43C90}"/>
              </a:ext>
            </a:extLst>
          </p:cNvPr>
          <p:cNvSpPr txBox="1"/>
          <p:nvPr/>
        </p:nvSpPr>
        <p:spPr>
          <a:xfrm>
            <a:off x="377505" y="805343"/>
            <a:ext cx="11434193" cy="5816977"/>
          </a:xfrm>
          <a:prstGeom prst="rect">
            <a:avLst/>
          </a:prstGeom>
          <a:noFill/>
        </p:spPr>
        <p:txBody>
          <a:bodyPr wrap="square" rtlCol="0">
            <a:spAutoFit/>
          </a:bodyPr>
          <a:lstStyle/>
          <a:p>
            <a:r>
              <a:rPr lang="en-US" sz="2400" dirty="0"/>
              <a:t>“God’s Message came to me: “Son of man, confront </a:t>
            </a:r>
            <a:r>
              <a:rPr lang="en-US" sz="2400" b="1" dirty="0"/>
              <a:t>Gog</a:t>
            </a:r>
            <a:r>
              <a:rPr lang="en-US" sz="2400" dirty="0"/>
              <a:t> from the country of </a:t>
            </a:r>
            <a:r>
              <a:rPr lang="en-US" sz="2400" b="1" dirty="0"/>
              <a:t>Magog</a:t>
            </a:r>
            <a:r>
              <a:rPr lang="en-US" sz="2400" dirty="0"/>
              <a:t>, head of </a:t>
            </a:r>
            <a:r>
              <a:rPr lang="en-US" sz="2400" dirty="0" err="1"/>
              <a:t>Meshech</a:t>
            </a:r>
            <a:r>
              <a:rPr lang="en-US" sz="2400" dirty="0"/>
              <a:t> and Tubal. Prophesy against him. Say, ‘God, the Master, says: Be warned, Gog. I am against you, head of </a:t>
            </a:r>
            <a:r>
              <a:rPr lang="en-US" sz="2400" dirty="0" err="1"/>
              <a:t>Meshech</a:t>
            </a:r>
            <a:r>
              <a:rPr lang="en-US" sz="2400" dirty="0"/>
              <a:t> and Tubal. I’m going to turn you around, put hooks in your jaws, and drag you off with your whole army, your horses and riders in full armor—all those shields and bucklers and swords—fighting men armed to the teeth! Persia and Cush and Put will be in the ranks, also well-armed, as will Gomer and its army and Beth-</a:t>
            </a:r>
            <a:r>
              <a:rPr lang="en-US" sz="2400" dirty="0" err="1"/>
              <a:t>togarmah</a:t>
            </a:r>
            <a:r>
              <a:rPr lang="en-US" sz="2400" dirty="0"/>
              <a:t> out of the north with its army. Many nations will be with you!” </a:t>
            </a:r>
            <a:r>
              <a:rPr lang="en-US" sz="2400" b="1" dirty="0"/>
              <a:t>Ezekiel 38:1-6</a:t>
            </a:r>
            <a:endParaRPr lang="en-GB" sz="2400" b="1" dirty="0"/>
          </a:p>
          <a:p>
            <a:r>
              <a:rPr lang="en-US" sz="1200" dirty="0"/>
              <a:t> </a:t>
            </a:r>
            <a:endParaRPr lang="en-GB" sz="1200" dirty="0"/>
          </a:p>
          <a:p>
            <a:r>
              <a:rPr lang="en-US" sz="2400" dirty="0"/>
              <a:t>“When the thousand years are up, Satan will be let loose from his cell, and will launch again his old work of deceiving the nations, searching out victims in every nook and cranny of earth, even </a:t>
            </a:r>
            <a:r>
              <a:rPr lang="en-US" sz="2400" b="1" dirty="0"/>
              <a:t>Gog</a:t>
            </a:r>
            <a:r>
              <a:rPr lang="en-US" sz="2400" dirty="0"/>
              <a:t> and </a:t>
            </a:r>
            <a:r>
              <a:rPr lang="en-US" sz="2400" b="1" dirty="0"/>
              <a:t>Magog</a:t>
            </a:r>
            <a:r>
              <a:rPr lang="en-US" sz="2400" dirty="0"/>
              <a:t>! He’ll talk them into going to war and will gather a huge army, millions strong. They’ll stream across the earth, surround and lay siege to the camp of God’s holy people, the Beloved City. They’ll no sooner get there than fire will pour out of Heaven and burn them up. The Devil who deceived them will be hurled into Lake Fire and Brimstone, joining the Beast and False Prophet, the three in torment around the clock for ages without end”. </a:t>
            </a:r>
            <a:r>
              <a:rPr lang="en-US" sz="2400" b="1" dirty="0"/>
              <a:t>Revelation 20:7-10</a:t>
            </a:r>
            <a:endParaRPr lang="en-GB" sz="2400" b="1" dirty="0"/>
          </a:p>
        </p:txBody>
      </p:sp>
    </p:spTree>
    <p:extLst>
      <p:ext uri="{BB962C8B-B14F-4D97-AF65-F5344CB8AC3E}">
        <p14:creationId xmlns:p14="http://schemas.microsoft.com/office/powerpoint/2010/main" val="3442122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8B1C1B-A029-4A29-9FD4-496708AF8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20971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F450BA-A168-468D-9DC1-5A11B14C4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324" y="0"/>
            <a:ext cx="9800798" cy="6858000"/>
          </a:xfrm>
          <a:prstGeom prst="rect">
            <a:avLst/>
          </a:prstGeom>
        </p:spPr>
      </p:pic>
    </p:spTree>
    <p:extLst>
      <p:ext uri="{BB962C8B-B14F-4D97-AF65-F5344CB8AC3E}">
        <p14:creationId xmlns:p14="http://schemas.microsoft.com/office/powerpoint/2010/main" val="1793297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6C6136-5C3D-48C5-B6AD-0E699DC0F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108" y="0"/>
            <a:ext cx="9155783" cy="6858000"/>
          </a:xfrm>
          <a:prstGeom prst="rect">
            <a:avLst/>
          </a:prstGeom>
        </p:spPr>
      </p:pic>
    </p:spTree>
    <p:extLst>
      <p:ext uri="{BB962C8B-B14F-4D97-AF65-F5344CB8AC3E}">
        <p14:creationId xmlns:p14="http://schemas.microsoft.com/office/powerpoint/2010/main" val="259442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1C1B38-EA9B-48A0-B831-0A3EC5C86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9" y="251670"/>
            <a:ext cx="12209548" cy="6316910"/>
          </a:xfrm>
          <a:prstGeom prst="rect">
            <a:avLst/>
          </a:prstGeom>
        </p:spPr>
      </p:pic>
    </p:spTree>
    <p:extLst>
      <p:ext uri="{BB962C8B-B14F-4D97-AF65-F5344CB8AC3E}">
        <p14:creationId xmlns:p14="http://schemas.microsoft.com/office/powerpoint/2010/main" val="3482833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277</Words>
  <Application>Microsoft Office PowerPoint</Application>
  <PresentationFormat>Widescreen</PresentationFormat>
  <Paragraphs>62</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The Prophets of the Bible</vt:lpstr>
      <vt:lpstr>Prophets covered so far …</vt:lpstr>
      <vt:lpstr>Ezekiel the Prophet (1)</vt:lpstr>
      <vt:lpstr>Ezekiel the prophet (2)</vt:lpstr>
      <vt:lpstr>Ezekiel - residency</vt:lpstr>
      <vt:lpstr>Ezekiel’s tomb</vt:lpstr>
      <vt:lpstr>PowerPoint Presentation</vt:lpstr>
      <vt:lpstr>PowerPoint Presentation</vt:lpstr>
      <vt:lpstr>Ezekiel’s Temple</vt:lpstr>
      <vt:lpstr>Five weeks in Ezekiel – plan of action</vt:lpstr>
      <vt:lpstr>PowerPoint Presentation</vt:lpstr>
      <vt:lpstr>PowerPoint Presentation</vt:lpstr>
      <vt:lpstr>PowerPoint Presentation</vt:lpstr>
      <vt:lpstr>PowerPoint Presentation</vt:lpstr>
      <vt:lpstr>PowerPoint Presentation</vt:lpstr>
      <vt:lpstr>Consider the Context – 2Kings 22-25</vt:lpstr>
      <vt:lpstr>PowerPoint Presentation</vt:lpstr>
      <vt:lpstr>PowerPoint Presentation</vt:lpstr>
      <vt:lpstr>PowerPoint Presentation</vt:lpstr>
      <vt:lpstr>Gog and Magog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Prophets of the Bible</dc:title>
  <dc:creator>John</dc:creator>
  <cp:lastModifiedBy>John</cp:lastModifiedBy>
  <cp:revision>18</cp:revision>
  <dcterms:created xsi:type="dcterms:W3CDTF">2019-09-04T12:31:34Z</dcterms:created>
  <dcterms:modified xsi:type="dcterms:W3CDTF">2019-09-04T15:41:31Z</dcterms:modified>
</cp:coreProperties>
</file>