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3" r:id="rId7"/>
    <p:sldId id="261" r:id="rId8"/>
    <p:sldId id="264" r:id="rId9"/>
    <p:sldId id="262" r:id="rId10"/>
    <p:sldId id="265" r:id="rId11"/>
    <p:sldId id="266" r:id="rId12"/>
    <p:sldId id="267" r:id="rId13"/>
    <p:sldId id="268" r:id="rId14"/>
    <p:sldId id="269" r:id="rId15"/>
    <p:sldId id="278" r:id="rId16"/>
    <p:sldId id="280" r:id="rId17"/>
    <p:sldId id="279" r:id="rId18"/>
    <p:sldId id="281" r:id="rId19"/>
    <p:sldId id="282" r:id="rId20"/>
    <p:sldId id="283" r:id="rId21"/>
    <p:sldId id="284" r:id="rId22"/>
    <p:sldId id="285" r:id="rId23"/>
    <p:sldId id="271" r:id="rId24"/>
    <p:sldId id="272" r:id="rId25"/>
    <p:sldId id="273" r:id="rId26"/>
    <p:sldId id="270" r:id="rId27"/>
    <p:sldId id="274" r:id="rId28"/>
    <p:sldId id="275" r:id="rId29"/>
    <p:sldId id="276" r:id="rId30"/>
    <p:sldId id="277" r:id="rId31"/>
    <p:sldId id="286" r:id="rId32"/>
    <p:sldId id="287" r:id="rId33"/>
  </p:sldIdLst>
  <p:sldSz cx="9144000" cy="6858000" type="screen4x3"/>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38" autoAdjust="0"/>
    <p:restoredTop sz="94660"/>
  </p:normalViewPr>
  <p:slideViewPr>
    <p:cSldViewPr>
      <p:cViewPr varScale="1">
        <p:scale>
          <a:sx n="106" d="100"/>
          <a:sy n="106" d="100"/>
        </p:scale>
        <p:origin x="-1698"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9C8A79D-6DD8-41FB-AA68-A4B696105E44}" type="datetimeFigureOut">
              <a:rPr lang="en-US" smtClean="0"/>
              <a:pPr/>
              <a:t>11/29/2018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BDF311-D969-490F-AC0F-56ECC09353E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C8A79D-6DD8-41FB-AA68-A4B696105E44}" type="datetimeFigureOut">
              <a:rPr lang="en-US" smtClean="0"/>
              <a:pPr/>
              <a:t>11/29/2018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BDF311-D969-490F-AC0F-56ECC09353E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9C8A79D-6DD8-41FB-AA68-A4B696105E44}" type="datetimeFigureOut">
              <a:rPr lang="en-US" smtClean="0"/>
              <a:pPr/>
              <a:t>11/29/2018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BDF311-D969-490F-AC0F-56ECC09353E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9C8A79D-6DD8-41FB-AA68-A4B696105E44}" type="datetimeFigureOut">
              <a:rPr lang="en-US" smtClean="0"/>
              <a:pPr/>
              <a:t>11/29/2018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BDF311-D969-490F-AC0F-56ECC09353E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9C8A79D-6DD8-41FB-AA68-A4B696105E44}" type="datetimeFigureOut">
              <a:rPr lang="en-US" smtClean="0"/>
              <a:pPr/>
              <a:t>11/29/2018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5BDF311-D969-490F-AC0F-56ECC09353E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9C8A79D-6DD8-41FB-AA68-A4B696105E44}" type="datetimeFigureOut">
              <a:rPr lang="en-US" smtClean="0"/>
              <a:pPr/>
              <a:t>11/29/2018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5BDF311-D969-490F-AC0F-56ECC09353E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C8A79D-6DD8-41FB-AA68-A4B696105E44}" type="datetimeFigureOut">
              <a:rPr lang="en-US" smtClean="0"/>
              <a:pPr/>
              <a:t>11/29/2018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5BDF311-D969-490F-AC0F-56ECC09353E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C8A79D-6DD8-41FB-AA68-A4B696105E44}" type="datetimeFigureOut">
              <a:rPr lang="en-US" smtClean="0"/>
              <a:pPr/>
              <a:t>11/29/2018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BDF311-D969-490F-AC0F-56ECC09353E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C8A79D-6DD8-41FB-AA68-A4B696105E44}" type="datetimeFigureOut">
              <a:rPr lang="en-US" smtClean="0"/>
              <a:pPr/>
              <a:t>11/29/2018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BDF311-D969-490F-AC0F-56ECC09353E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C8A79D-6DD8-41FB-AA68-A4B696105E44}" type="datetimeFigureOut">
              <a:rPr lang="en-US" smtClean="0"/>
              <a:pPr/>
              <a:t>11/29/2018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BDF311-D969-490F-AC0F-56ECC09353E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C8A79D-6DD8-41FB-AA68-A4B696105E44}" type="datetimeFigureOut">
              <a:rPr lang="en-US" smtClean="0"/>
              <a:pPr/>
              <a:t>11/29/2018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BDF311-D969-490F-AC0F-56ECC09353E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C8A79D-6DD8-41FB-AA68-A4B696105E44}" type="datetimeFigureOut">
              <a:rPr lang="en-US" smtClean="0"/>
              <a:pPr/>
              <a:t>11/29/2018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BDF311-D969-490F-AC0F-56ECC09353E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9552" y="188641"/>
            <a:ext cx="7772400" cy="864096"/>
          </a:xfrm>
        </p:spPr>
        <p:txBody>
          <a:bodyPr/>
          <a:lstStyle/>
          <a:p>
            <a:r>
              <a:rPr lang="en-US" dirty="0" smtClean="0"/>
              <a:t>The Kings of the Bible</a:t>
            </a:r>
            <a:endParaRPr lang="en-US" dirty="0"/>
          </a:p>
        </p:txBody>
      </p:sp>
      <p:pic>
        <p:nvPicPr>
          <p:cNvPr id="4" name="Picture 3" descr="kings_of_the_bible.jpg"/>
          <p:cNvPicPr>
            <a:picLocks noChangeAspect="1"/>
          </p:cNvPicPr>
          <p:nvPr/>
        </p:nvPicPr>
        <p:blipFill>
          <a:blip r:embed="rId2" cstate="print"/>
          <a:stretch>
            <a:fillRect/>
          </a:stretch>
        </p:blipFill>
        <p:spPr>
          <a:xfrm>
            <a:off x="971600" y="1124744"/>
            <a:ext cx="6930412" cy="4913109"/>
          </a:xfrm>
          <a:prstGeom prst="rect">
            <a:avLst/>
          </a:prstGeom>
        </p:spPr>
      </p:pic>
      <p:sp>
        <p:nvSpPr>
          <p:cNvPr id="5" name="TextBox 4"/>
          <p:cNvSpPr txBox="1"/>
          <p:nvPr/>
        </p:nvSpPr>
        <p:spPr>
          <a:xfrm>
            <a:off x="1115616" y="6165304"/>
            <a:ext cx="6624736" cy="461665"/>
          </a:xfrm>
          <a:prstGeom prst="rect">
            <a:avLst/>
          </a:prstGeom>
          <a:noFill/>
        </p:spPr>
        <p:txBody>
          <a:bodyPr wrap="square" rtlCol="0">
            <a:spAutoFit/>
          </a:bodyPr>
          <a:lstStyle/>
          <a:p>
            <a:r>
              <a:rPr lang="en-US" sz="2400" b="1" i="1" dirty="0" smtClean="0"/>
              <a:t>Providence Baptist Church Bible Study – 28/11/18</a:t>
            </a:r>
            <a:endParaRPr lang="en-US" sz="2400" b="1" i="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94122"/>
          </a:xfrm>
        </p:spPr>
        <p:txBody>
          <a:bodyPr/>
          <a:lstStyle/>
          <a:p>
            <a:r>
              <a:rPr lang="en-US" dirty="0" smtClean="0"/>
              <a:t>What we have covered</a:t>
            </a:r>
            <a:endParaRPr lang="en-US" dirty="0"/>
          </a:p>
        </p:txBody>
      </p:sp>
      <p:sp>
        <p:nvSpPr>
          <p:cNvPr id="3" name="TextBox 2"/>
          <p:cNvSpPr txBox="1"/>
          <p:nvPr/>
        </p:nvSpPr>
        <p:spPr>
          <a:xfrm>
            <a:off x="539552" y="1268760"/>
            <a:ext cx="8064896" cy="4801314"/>
          </a:xfrm>
          <a:prstGeom prst="rect">
            <a:avLst/>
          </a:prstGeom>
          <a:noFill/>
        </p:spPr>
        <p:txBody>
          <a:bodyPr wrap="square" rtlCol="0">
            <a:spAutoFit/>
          </a:bodyPr>
          <a:lstStyle/>
          <a:p>
            <a:pPr marL="457200" lvl="0" indent="-457200"/>
            <a:r>
              <a:rPr lang="en-US" sz="2400" b="1" dirty="0" smtClean="0"/>
              <a:t>Week</a:t>
            </a:r>
          </a:p>
          <a:p>
            <a:pPr marL="457200" lvl="0" indent="-457200"/>
            <a:endParaRPr lang="en-US" sz="2400" dirty="0" smtClean="0"/>
          </a:p>
          <a:p>
            <a:pPr marL="457200" lvl="0" indent="-457200">
              <a:buFont typeface="+mj-lt"/>
              <a:buAutoNum type="arabicPeriod"/>
            </a:pPr>
            <a:r>
              <a:rPr lang="en-US" sz="2400" dirty="0" smtClean="0"/>
              <a:t>Overview </a:t>
            </a:r>
            <a:r>
              <a:rPr lang="en-US" sz="2400" dirty="0"/>
              <a:t>and </a:t>
            </a:r>
            <a:r>
              <a:rPr lang="en-US" sz="2400" dirty="0" smtClean="0"/>
              <a:t>context</a:t>
            </a:r>
            <a:endParaRPr lang="en-US" sz="2400" dirty="0"/>
          </a:p>
          <a:p>
            <a:pPr marL="457200" lvl="0" indent="-457200">
              <a:buFont typeface="+mj-lt"/>
              <a:buAutoNum type="arabicPeriod"/>
            </a:pPr>
            <a:r>
              <a:rPr lang="en-US" sz="2400" dirty="0"/>
              <a:t>Saul</a:t>
            </a:r>
          </a:p>
          <a:p>
            <a:pPr marL="457200" lvl="0" indent="-457200">
              <a:buFont typeface="+mj-lt"/>
              <a:buAutoNum type="arabicPeriod"/>
            </a:pPr>
            <a:r>
              <a:rPr lang="en-US" sz="2400" dirty="0"/>
              <a:t>David</a:t>
            </a:r>
          </a:p>
          <a:p>
            <a:pPr marL="457200" lvl="0" indent="-457200">
              <a:buFont typeface="+mj-lt"/>
              <a:buAutoNum type="arabicPeriod"/>
            </a:pPr>
            <a:r>
              <a:rPr lang="en-US" sz="2400" dirty="0"/>
              <a:t>Solomon</a:t>
            </a:r>
          </a:p>
          <a:p>
            <a:pPr marL="457200" lvl="0" indent="-457200">
              <a:buFont typeface="+mj-lt"/>
              <a:buAutoNum type="arabicPeriod"/>
            </a:pPr>
            <a:r>
              <a:rPr lang="en-US" sz="2400" dirty="0" err="1"/>
              <a:t>Rehoboam</a:t>
            </a:r>
            <a:r>
              <a:rPr lang="en-US" sz="2400" dirty="0"/>
              <a:t> and Jeroboam</a:t>
            </a:r>
          </a:p>
          <a:p>
            <a:pPr marL="457200" lvl="0" indent="-457200">
              <a:buFont typeface="+mj-lt"/>
              <a:buAutoNum type="arabicPeriod"/>
            </a:pPr>
            <a:r>
              <a:rPr lang="en-US" sz="2400" dirty="0"/>
              <a:t>Kings of Israel and Judah</a:t>
            </a:r>
          </a:p>
          <a:p>
            <a:pPr marL="457200" lvl="0" indent="-457200">
              <a:buFont typeface="+mj-lt"/>
              <a:buAutoNum type="arabicPeriod"/>
            </a:pPr>
            <a:r>
              <a:rPr lang="en-US" sz="2400" dirty="0" smtClean="0"/>
              <a:t>Hezekiah (Jehoshaphat and Josiah)</a:t>
            </a:r>
            <a:endParaRPr lang="en-US" sz="2400" dirty="0"/>
          </a:p>
          <a:p>
            <a:pPr marL="457200" lvl="0" indent="-457200">
              <a:buFont typeface="+mj-lt"/>
              <a:buAutoNum type="arabicPeriod"/>
            </a:pPr>
            <a:r>
              <a:rPr lang="en-US" sz="2400" dirty="0"/>
              <a:t>Kings of </a:t>
            </a:r>
            <a:r>
              <a:rPr lang="en-US" sz="2400" dirty="0" smtClean="0"/>
              <a:t>Persia</a:t>
            </a:r>
          </a:p>
          <a:p>
            <a:pPr marL="457200" lvl="0" indent="-457200">
              <a:buFont typeface="+mj-lt"/>
              <a:buAutoNum type="arabicPeriod"/>
            </a:pPr>
            <a:r>
              <a:rPr lang="en-US" sz="2400" dirty="0" smtClean="0"/>
              <a:t>Melchizedek</a:t>
            </a:r>
          </a:p>
          <a:p>
            <a:pPr marL="457200" lvl="0" indent="-457200">
              <a:buFont typeface="+mj-lt"/>
              <a:buAutoNum type="arabicPeriod"/>
            </a:pPr>
            <a:r>
              <a:rPr lang="en-US" sz="2400" b="1" dirty="0" smtClean="0"/>
              <a:t>Summary and lessons</a:t>
            </a:r>
            <a:endParaRPr lang="en-US" sz="2400" b="1" dirty="0"/>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7544" y="404665"/>
            <a:ext cx="7772400" cy="1080120"/>
          </a:xfrm>
        </p:spPr>
        <p:txBody>
          <a:bodyPr/>
          <a:lstStyle/>
          <a:p>
            <a:r>
              <a:rPr lang="en-US" dirty="0" smtClean="0"/>
              <a:t>Principles</a:t>
            </a:r>
            <a:endParaRPr lang="en-US" dirty="0"/>
          </a:p>
        </p:txBody>
      </p:sp>
      <p:sp>
        <p:nvSpPr>
          <p:cNvPr id="3" name="Subtitle 2"/>
          <p:cNvSpPr>
            <a:spLocks noGrp="1"/>
          </p:cNvSpPr>
          <p:nvPr>
            <p:ph type="subTitle" idx="1"/>
          </p:nvPr>
        </p:nvSpPr>
        <p:spPr>
          <a:xfrm>
            <a:off x="467544" y="1628800"/>
            <a:ext cx="8208912" cy="4464496"/>
          </a:xfrm>
        </p:spPr>
        <p:txBody>
          <a:bodyPr>
            <a:normAutofit fontScale="85000" lnSpcReduction="20000"/>
          </a:bodyPr>
          <a:lstStyle/>
          <a:p>
            <a:pPr marL="514350" indent="-514350" algn="just">
              <a:buFont typeface="+mj-lt"/>
              <a:buAutoNum type="arabicPeriod"/>
            </a:pPr>
            <a:r>
              <a:rPr lang="en-US" dirty="0" smtClean="0"/>
              <a:t>King (rulers </a:t>
            </a:r>
            <a:r>
              <a:rPr lang="en-US" dirty="0"/>
              <a:t>of nations and empires (and cities</a:t>
            </a:r>
            <a:r>
              <a:rPr lang="en-US" dirty="0" smtClean="0"/>
              <a:t>)) </a:t>
            </a:r>
            <a:r>
              <a:rPr lang="en-US" dirty="0"/>
              <a:t>play an important part in the Bible. Prosperity of a nation often depends on who is in power (Proverbs 29:2,4), </a:t>
            </a:r>
          </a:p>
          <a:p>
            <a:pPr marL="514350" indent="-514350" algn="just">
              <a:buFont typeface="+mj-lt"/>
              <a:buAutoNum type="arabicPeriod"/>
            </a:pPr>
            <a:r>
              <a:rPr lang="en-US" dirty="0" smtClean="0"/>
              <a:t>Regarding kings </a:t>
            </a:r>
            <a:r>
              <a:rPr lang="en-US" dirty="0" smtClean="0"/>
              <a:t>in our </a:t>
            </a:r>
            <a:r>
              <a:rPr lang="en-US" dirty="0" smtClean="0"/>
              <a:t>own time, often we </a:t>
            </a:r>
            <a:r>
              <a:rPr lang="en-US" dirty="0"/>
              <a:t>look </a:t>
            </a:r>
            <a:r>
              <a:rPr lang="en-US" dirty="0" smtClean="0"/>
              <a:t>on them more </a:t>
            </a:r>
            <a:r>
              <a:rPr lang="en-US" dirty="0"/>
              <a:t>with consternation. </a:t>
            </a:r>
            <a:endParaRPr lang="en-US" dirty="0" smtClean="0"/>
          </a:p>
          <a:p>
            <a:pPr marL="514350" indent="-514350" algn="just">
              <a:buFont typeface="+mj-lt"/>
              <a:buAutoNum type="arabicPeriod"/>
            </a:pPr>
            <a:r>
              <a:rPr lang="en-US" dirty="0" smtClean="0"/>
              <a:t>Israel is at the centre of our study and so is God</a:t>
            </a:r>
          </a:p>
          <a:p>
            <a:pPr marL="514350" indent="-514350" algn="just">
              <a:buFont typeface="+mj-lt"/>
              <a:buAutoNum type="arabicPeriod"/>
            </a:pPr>
            <a:r>
              <a:rPr lang="en-US" dirty="0" smtClean="0"/>
              <a:t>The need to apply </a:t>
            </a:r>
            <a:r>
              <a:rPr lang="en-US" dirty="0"/>
              <a:t>2Timothy 3:16, </a:t>
            </a:r>
            <a:r>
              <a:rPr lang="en-US" dirty="0" smtClean="0"/>
              <a:t>17 to our study</a:t>
            </a:r>
            <a:endParaRPr lang="en-US" dirty="0"/>
          </a:p>
          <a:p>
            <a:pPr marL="514350" indent="-514350" algn="just">
              <a:buFont typeface="+mj-lt"/>
              <a:buAutoNum type="arabicPeriod"/>
            </a:pPr>
            <a:r>
              <a:rPr lang="en-US" dirty="0" smtClean="0"/>
              <a:t>We </a:t>
            </a:r>
            <a:r>
              <a:rPr lang="en-US" dirty="0"/>
              <a:t>are called to </a:t>
            </a:r>
            <a:r>
              <a:rPr lang="en-US" dirty="0" smtClean="0"/>
              <a:t>respect kings, </a:t>
            </a:r>
            <a:r>
              <a:rPr lang="en-US" dirty="0"/>
              <a:t>submit to and obey rulers, them who God ordains (good and bad). Ref. examples of Jesus, Peter, Paul – 1Peter 2:13,14, Romans 13:1,2; need to pray for kings 1Timothy 2:1-2</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From Nimrod to Jesus</a:t>
            </a:r>
            <a:endParaRPr lang="en-US" dirty="0"/>
          </a:p>
        </p:txBody>
      </p:sp>
      <p:pic>
        <p:nvPicPr>
          <p:cNvPr id="3" name="Picture 2" descr="nimrod.jpg"/>
          <p:cNvPicPr>
            <a:picLocks noChangeAspect="1"/>
          </p:cNvPicPr>
          <p:nvPr/>
        </p:nvPicPr>
        <p:blipFill>
          <a:blip r:embed="rId2" cstate="print"/>
          <a:stretch>
            <a:fillRect/>
          </a:stretch>
        </p:blipFill>
        <p:spPr>
          <a:xfrm>
            <a:off x="0" y="1268760"/>
            <a:ext cx="4895528" cy="3671646"/>
          </a:xfrm>
          <a:prstGeom prst="rect">
            <a:avLst/>
          </a:prstGeom>
        </p:spPr>
      </p:pic>
      <p:pic>
        <p:nvPicPr>
          <p:cNvPr id="4" name="Picture 3" descr="king jesus.jpg"/>
          <p:cNvPicPr>
            <a:picLocks noChangeAspect="1"/>
          </p:cNvPicPr>
          <p:nvPr/>
        </p:nvPicPr>
        <p:blipFill>
          <a:blip r:embed="rId3" cstate="print"/>
          <a:stretch>
            <a:fillRect/>
          </a:stretch>
        </p:blipFill>
        <p:spPr>
          <a:xfrm>
            <a:off x="4247456" y="3181755"/>
            <a:ext cx="4896544" cy="3676245"/>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332657"/>
            <a:ext cx="7772400" cy="1080120"/>
          </a:xfrm>
        </p:spPr>
        <p:txBody>
          <a:bodyPr/>
          <a:lstStyle/>
          <a:p>
            <a:r>
              <a:rPr lang="en-US" dirty="0" smtClean="0"/>
              <a:t>Kings with respect to Israel</a:t>
            </a:r>
            <a:endParaRPr lang="en-US" dirty="0"/>
          </a:p>
        </p:txBody>
      </p:sp>
      <p:sp>
        <p:nvSpPr>
          <p:cNvPr id="3" name="Subtitle 2"/>
          <p:cNvSpPr>
            <a:spLocks noGrp="1"/>
          </p:cNvSpPr>
          <p:nvPr>
            <p:ph type="subTitle" idx="1"/>
          </p:nvPr>
        </p:nvSpPr>
        <p:spPr>
          <a:xfrm>
            <a:off x="539552" y="1340768"/>
            <a:ext cx="8136904" cy="5256584"/>
          </a:xfrm>
        </p:spPr>
        <p:txBody>
          <a:bodyPr>
            <a:normAutofit fontScale="92500" lnSpcReduction="20000"/>
          </a:bodyPr>
          <a:lstStyle/>
          <a:p>
            <a:pPr algn="l">
              <a:buFont typeface="Arial" pitchFamily="34" charset="0"/>
              <a:buChar char="•"/>
            </a:pPr>
            <a:r>
              <a:rPr lang="en-US" dirty="0" smtClean="0"/>
              <a:t>From Adam </a:t>
            </a:r>
            <a:r>
              <a:rPr lang="en-US" dirty="0" smtClean="0"/>
              <a:t>to Noah - none </a:t>
            </a:r>
          </a:p>
          <a:p>
            <a:pPr algn="l">
              <a:buFont typeface="Arial" pitchFamily="34" charset="0"/>
              <a:buChar char="•"/>
            </a:pPr>
            <a:r>
              <a:rPr lang="en-US" dirty="0" smtClean="0"/>
              <a:t>From Noah to </a:t>
            </a:r>
            <a:r>
              <a:rPr lang="en-US" dirty="0" smtClean="0"/>
              <a:t>Abraham - Nimrod</a:t>
            </a:r>
            <a:endParaRPr lang="en-US" dirty="0" smtClean="0"/>
          </a:p>
          <a:p>
            <a:pPr algn="l">
              <a:buFont typeface="Arial" pitchFamily="34" charset="0"/>
              <a:buChar char="•"/>
            </a:pPr>
            <a:r>
              <a:rPr lang="en-US" dirty="0" smtClean="0"/>
              <a:t>From Abraham to Moses and </a:t>
            </a:r>
            <a:r>
              <a:rPr lang="en-US" dirty="0" smtClean="0"/>
              <a:t>Joshua - </a:t>
            </a:r>
            <a:r>
              <a:rPr lang="en-US" dirty="0" err="1" smtClean="0"/>
              <a:t>Pharoah</a:t>
            </a:r>
            <a:endParaRPr lang="en-US" dirty="0" smtClean="0"/>
          </a:p>
          <a:p>
            <a:pPr algn="l">
              <a:buFont typeface="Arial" pitchFamily="34" charset="0"/>
              <a:buChar char="•"/>
            </a:pPr>
            <a:r>
              <a:rPr lang="en-US" dirty="0" smtClean="0"/>
              <a:t>Under the </a:t>
            </a:r>
            <a:r>
              <a:rPr lang="en-US" dirty="0" smtClean="0"/>
              <a:t>Judges – all the surrounding nations had kings except for Israel</a:t>
            </a:r>
            <a:endParaRPr lang="en-US" dirty="0" smtClean="0"/>
          </a:p>
          <a:p>
            <a:pPr algn="l">
              <a:buFont typeface="Arial" pitchFamily="34" charset="0"/>
              <a:buChar char="•"/>
            </a:pPr>
            <a:r>
              <a:rPr lang="en-US" dirty="0" smtClean="0"/>
              <a:t>The united kingdom of Israel (twelve tribes)</a:t>
            </a:r>
          </a:p>
          <a:p>
            <a:pPr algn="l">
              <a:buFont typeface="Arial" pitchFamily="34" charset="0"/>
              <a:buChar char="•"/>
            </a:pPr>
            <a:r>
              <a:rPr lang="en-US" dirty="0" smtClean="0"/>
              <a:t>The divided kingdom of Israel and Judah</a:t>
            </a:r>
          </a:p>
          <a:p>
            <a:pPr algn="l">
              <a:buFont typeface="Arial" pitchFamily="34" charset="0"/>
              <a:buChar char="•"/>
            </a:pPr>
            <a:r>
              <a:rPr lang="en-US" dirty="0" smtClean="0"/>
              <a:t>Exile and post </a:t>
            </a:r>
            <a:r>
              <a:rPr lang="en-US" dirty="0" smtClean="0"/>
              <a:t>exile – kings of Babylon, Persia</a:t>
            </a:r>
            <a:endParaRPr lang="en-US" dirty="0" smtClean="0"/>
          </a:p>
          <a:p>
            <a:pPr algn="l">
              <a:buFont typeface="Arial" pitchFamily="34" charset="0"/>
              <a:buChar char="•"/>
            </a:pPr>
            <a:r>
              <a:rPr lang="en-US" dirty="0" smtClean="0"/>
              <a:t>Inter </a:t>
            </a:r>
            <a:r>
              <a:rPr lang="en-US" dirty="0" smtClean="0"/>
              <a:t>testament – kings Greece</a:t>
            </a:r>
            <a:endParaRPr lang="en-US" dirty="0" smtClean="0"/>
          </a:p>
          <a:p>
            <a:pPr algn="l">
              <a:buFont typeface="Arial" pitchFamily="34" charset="0"/>
              <a:buChar char="•"/>
            </a:pPr>
            <a:r>
              <a:rPr lang="en-US" dirty="0" smtClean="0"/>
              <a:t>New </a:t>
            </a:r>
            <a:r>
              <a:rPr lang="en-US" dirty="0" smtClean="0"/>
              <a:t>testament – Caesar, Jesus</a:t>
            </a:r>
            <a:endParaRPr lang="en-US" dirty="0" smtClean="0"/>
          </a:p>
          <a:p>
            <a:pPr algn="l">
              <a:buFont typeface="Arial" pitchFamily="34" charset="0"/>
              <a:buChar char="•"/>
            </a:pPr>
            <a:r>
              <a:rPr lang="en-US" dirty="0" smtClean="0"/>
              <a:t>Until </a:t>
            </a:r>
            <a:r>
              <a:rPr lang="en-US" dirty="0" smtClean="0"/>
              <a:t>Jesus, who is the King of kings, </a:t>
            </a:r>
            <a:r>
              <a:rPr lang="en-US" dirty="0" smtClean="0"/>
              <a:t>returns</a:t>
            </a:r>
          </a:p>
          <a:p>
            <a:pPr algn="l"/>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99592" y="764704"/>
            <a:ext cx="7992888" cy="4708981"/>
          </a:xfrm>
          <a:prstGeom prst="rect">
            <a:avLst/>
          </a:prstGeom>
          <a:noFill/>
        </p:spPr>
        <p:txBody>
          <a:bodyPr wrap="square" rtlCol="0">
            <a:spAutoFit/>
          </a:bodyPr>
          <a:lstStyle/>
          <a:p>
            <a:r>
              <a:rPr lang="en-US" sz="2400" dirty="0" smtClean="0"/>
              <a:t>It was not God’s intention for Israel to have a king but</a:t>
            </a:r>
          </a:p>
          <a:p>
            <a:endParaRPr lang="en-US" sz="2400" dirty="0"/>
          </a:p>
          <a:p>
            <a:r>
              <a:rPr lang="en-US" sz="2400" dirty="0"/>
              <a:t>Deuteronomy 17:14-20 … if they were to have a </a:t>
            </a:r>
            <a:r>
              <a:rPr lang="en-US" sz="2400" dirty="0" smtClean="0"/>
              <a:t>king … these are the qualifications that are needed … </a:t>
            </a:r>
          </a:p>
          <a:p>
            <a:endParaRPr lang="en-US" sz="2400" dirty="0"/>
          </a:p>
          <a:p>
            <a:pPr lvl="0">
              <a:buFont typeface="Arial" pitchFamily="34" charset="0"/>
              <a:buChar char="•"/>
            </a:pPr>
            <a:r>
              <a:rPr lang="en-US" sz="2400" dirty="0"/>
              <a:t>Not a foreigner</a:t>
            </a:r>
          </a:p>
          <a:p>
            <a:pPr lvl="0">
              <a:buFont typeface="Arial" pitchFamily="34" charset="0"/>
              <a:buChar char="•"/>
            </a:pPr>
            <a:r>
              <a:rPr lang="en-US" sz="2400" dirty="0"/>
              <a:t>Not a war monger</a:t>
            </a:r>
          </a:p>
          <a:p>
            <a:pPr lvl="0">
              <a:buFont typeface="Arial" pitchFamily="34" charset="0"/>
              <a:buChar char="•"/>
            </a:pPr>
            <a:r>
              <a:rPr lang="en-US" sz="2400" dirty="0"/>
              <a:t>Not </a:t>
            </a:r>
            <a:r>
              <a:rPr lang="en-US" sz="2400" dirty="0" smtClean="0"/>
              <a:t>dependant on </a:t>
            </a:r>
            <a:r>
              <a:rPr lang="en-US" sz="2400" dirty="0"/>
              <a:t>Egypt</a:t>
            </a:r>
          </a:p>
          <a:p>
            <a:pPr lvl="0">
              <a:buFont typeface="Arial" pitchFamily="34" charset="0"/>
              <a:buChar char="•"/>
            </a:pPr>
            <a:r>
              <a:rPr lang="en-US" sz="2400" dirty="0"/>
              <a:t>Not many wives</a:t>
            </a:r>
          </a:p>
          <a:p>
            <a:pPr lvl="0">
              <a:buFont typeface="Arial" pitchFamily="34" charset="0"/>
              <a:buChar char="•"/>
            </a:pPr>
            <a:r>
              <a:rPr lang="en-US" sz="2400" dirty="0"/>
              <a:t>Studies the law</a:t>
            </a:r>
          </a:p>
          <a:p>
            <a:pPr lvl="0">
              <a:buFont typeface="Arial" pitchFamily="34" charset="0"/>
              <a:buChar char="•"/>
            </a:pPr>
            <a:r>
              <a:rPr lang="en-US" sz="2400" dirty="0"/>
              <a:t>Not proud and arrogant</a:t>
            </a:r>
          </a:p>
          <a:p>
            <a:endParaRPr lang="en-US" dirty="0" smtClean="0"/>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lstStyle/>
          <a:p>
            <a:r>
              <a:rPr lang="en-US" dirty="0" smtClean="0"/>
              <a:t>Sau</a:t>
            </a:r>
            <a:r>
              <a:rPr lang="en-US" dirty="0"/>
              <a:t>l</a:t>
            </a:r>
          </a:p>
        </p:txBody>
      </p:sp>
      <p:pic>
        <p:nvPicPr>
          <p:cNvPr id="3" name="Picture 2" descr="king saul.jpg"/>
          <p:cNvPicPr>
            <a:picLocks noChangeAspect="1"/>
          </p:cNvPicPr>
          <p:nvPr/>
        </p:nvPicPr>
        <p:blipFill>
          <a:blip r:embed="rId2" cstate="print"/>
          <a:stretch>
            <a:fillRect/>
          </a:stretch>
        </p:blipFill>
        <p:spPr>
          <a:xfrm>
            <a:off x="251520" y="1628800"/>
            <a:ext cx="5040560" cy="2880320"/>
          </a:xfrm>
          <a:prstGeom prst="rect">
            <a:avLst/>
          </a:prstGeom>
        </p:spPr>
      </p:pic>
      <p:sp>
        <p:nvSpPr>
          <p:cNvPr id="4" name="TextBox 3"/>
          <p:cNvSpPr txBox="1"/>
          <p:nvPr/>
        </p:nvSpPr>
        <p:spPr>
          <a:xfrm>
            <a:off x="5580112" y="980728"/>
            <a:ext cx="3312368" cy="4370427"/>
          </a:xfrm>
          <a:prstGeom prst="rect">
            <a:avLst/>
          </a:prstGeom>
          <a:noFill/>
        </p:spPr>
        <p:txBody>
          <a:bodyPr wrap="square" rtlCol="0">
            <a:spAutoFit/>
          </a:bodyPr>
          <a:lstStyle/>
          <a:p>
            <a:r>
              <a:rPr lang="en-US" sz="2000" dirty="0"/>
              <a:t>“In those days Israel had no king; everyone did as they saw fit.” Judges </a:t>
            </a:r>
            <a:r>
              <a:rPr lang="en-US" sz="2000" dirty="0" smtClean="0"/>
              <a:t>21:25</a:t>
            </a:r>
          </a:p>
          <a:p>
            <a:endParaRPr lang="en-US" sz="2000" dirty="0"/>
          </a:p>
          <a:p>
            <a:r>
              <a:rPr lang="en-US" sz="2000" dirty="0" smtClean="0"/>
              <a:t>“</a:t>
            </a:r>
            <a:r>
              <a:rPr lang="en-US" sz="2000" dirty="0"/>
              <a:t>Nevertheless the people refused to obey the voice of Samuel; and they said, Nay; but we will have a king over us; That we also may be like all the nations; and that our king may judge us, and go out before us, and fight our battles.” 1Samuel 8:19,20</a:t>
            </a:r>
          </a:p>
          <a:p>
            <a:endParaRPr lang="en-US" dirty="0"/>
          </a:p>
        </p:txBody>
      </p:sp>
      <p:sp>
        <p:nvSpPr>
          <p:cNvPr id="5" name="TextBox 4"/>
          <p:cNvSpPr txBox="1"/>
          <p:nvPr/>
        </p:nvSpPr>
        <p:spPr>
          <a:xfrm>
            <a:off x="251520" y="5373216"/>
            <a:ext cx="8568952" cy="1200329"/>
          </a:xfrm>
          <a:prstGeom prst="rect">
            <a:avLst/>
          </a:prstGeom>
          <a:noFill/>
        </p:spPr>
        <p:txBody>
          <a:bodyPr wrap="square" rtlCol="0">
            <a:spAutoFit/>
          </a:bodyPr>
          <a:lstStyle/>
          <a:p>
            <a:r>
              <a:rPr lang="en-US" sz="2400" dirty="0" smtClean="0"/>
              <a:t>King Saul – a man that looked the part and who started his reign with so much promise, with God blessing him and wanting to establish his reign, but Saul disobeyed God and God rejected him.</a:t>
            </a:r>
            <a:endParaRPr lang="en-US" sz="2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David</a:t>
            </a:r>
            <a:endParaRPr lang="en-US" dirty="0"/>
          </a:p>
        </p:txBody>
      </p:sp>
      <p:pic>
        <p:nvPicPr>
          <p:cNvPr id="3" name="Picture 2" descr="king david.jpg"/>
          <p:cNvPicPr>
            <a:picLocks noChangeAspect="1"/>
          </p:cNvPicPr>
          <p:nvPr/>
        </p:nvPicPr>
        <p:blipFill>
          <a:blip r:embed="rId2" cstate="print"/>
          <a:stretch>
            <a:fillRect/>
          </a:stretch>
        </p:blipFill>
        <p:spPr>
          <a:xfrm>
            <a:off x="323528" y="1484784"/>
            <a:ext cx="4797152" cy="4797152"/>
          </a:xfrm>
          <a:prstGeom prst="rect">
            <a:avLst/>
          </a:prstGeom>
        </p:spPr>
      </p:pic>
      <p:sp>
        <p:nvSpPr>
          <p:cNvPr id="4" name="TextBox 3"/>
          <p:cNvSpPr txBox="1"/>
          <p:nvPr/>
        </p:nvSpPr>
        <p:spPr>
          <a:xfrm>
            <a:off x="5292080" y="1052736"/>
            <a:ext cx="3528392" cy="5262979"/>
          </a:xfrm>
          <a:prstGeom prst="rect">
            <a:avLst/>
          </a:prstGeom>
          <a:noFill/>
        </p:spPr>
        <p:txBody>
          <a:bodyPr wrap="square" rtlCol="0">
            <a:spAutoFit/>
          </a:bodyPr>
          <a:lstStyle/>
          <a:p>
            <a:r>
              <a:rPr lang="en-US" sz="2400" dirty="0" smtClean="0"/>
              <a:t>Man looks on the outward appearance but God looks at the heart</a:t>
            </a:r>
          </a:p>
          <a:p>
            <a:endParaRPr lang="en-US" sz="2400" dirty="0" smtClean="0"/>
          </a:p>
          <a:p>
            <a:r>
              <a:rPr lang="en-US" sz="2400" dirty="0" smtClean="0"/>
              <a:t>Acts </a:t>
            </a:r>
            <a:r>
              <a:rPr lang="en-US" sz="2400" dirty="0"/>
              <a:t>13:21-23 – </a:t>
            </a:r>
            <a:r>
              <a:rPr lang="en-US" sz="2400" dirty="0" smtClean="0"/>
              <a:t>he was a man </a:t>
            </a:r>
            <a:r>
              <a:rPr lang="en-US" sz="2400" dirty="0"/>
              <a:t>after God’s own heart</a:t>
            </a:r>
          </a:p>
          <a:p>
            <a:endParaRPr lang="en-US" sz="2400" dirty="0" smtClean="0"/>
          </a:p>
          <a:p>
            <a:r>
              <a:rPr lang="en-US" sz="2400" dirty="0" smtClean="0"/>
              <a:t>And this despite many struggles, faults and sins, especially regarding Bathsheba and Uriah</a:t>
            </a:r>
          </a:p>
          <a:p>
            <a:endParaRPr lang="en-US" sz="2400" dirty="0"/>
          </a:p>
          <a:p>
            <a:r>
              <a:rPr lang="en-US" sz="2400" dirty="0" smtClean="0"/>
              <a:t>Kingdom was established under David</a:t>
            </a:r>
            <a:endParaRPr lang="en-US" sz="2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2074"/>
          </a:xfrm>
        </p:spPr>
        <p:txBody>
          <a:bodyPr>
            <a:normAutofit fontScale="90000"/>
          </a:bodyPr>
          <a:lstStyle/>
          <a:p>
            <a:r>
              <a:rPr lang="en-US" dirty="0" smtClean="0"/>
              <a:t>David – cont</a:t>
            </a:r>
            <a:endParaRPr lang="en-US" dirty="0"/>
          </a:p>
        </p:txBody>
      </p:sp>
      <p:sp>
        <p:nvSpPr>
          <p:cNvPr id="4" name="TextBox 3"/>
          <p:cNvSpPr txBox="1"/>
          <p:nvPr/>
        </p:nvSpPr>
        <p:spPr>
          <a:xfrm>
            <a:off x="539552" y="908720"/>
            <a:ext cx="8208912" cy="5733256"/>
          </a:xfrm>
          <a:prstGeom prst="rect">
            <a:avLst/>
          </a:prstGeom>
          <a:noFill/>
        </p:spPr>
        <p:txBody>
          <a:bodyPr wrap="square" rtlCol="0">
            <a:spAutoFit/>
          </a:bodyPr>
          <a:lstStyle/>
          <a:p>
            <a:pPr lvl="0"/>
            <a:r>
              <a:rPr lang="en-US" b="1" dirty="0"/>
              <a:t>Humble</a:t>
            </a:r>
            <a:r>
              <a:rPr lang="en-US" dirty="0"/>
              <a:t> – Lowborn men are but a breath, the highborn are but a lie; if weighed on a balance, they are nothing; together they are only a breath. Psalm 62:9</a:t>
            </a:r>
          </a:p>
          <a:p>
            <a:pPr lvl="0"/>
            <a:r>
              <a:rPr lang="en-US" b="1" dirty="0"/>
              <a:t>Reverent </a:t>
            </a:r>
            <a:r>
              <a:rPr lang="en-US" dirty="0"/>
              <a:t>– I call to the Lord, who is worthy of praise, and I am saved from my enemies. Psalm 18:3</a:t>
            </a:r>
          </a:p>
          <a:p>
            <a:pPr lvl="0"/>
            <a:r>
              <a:rPr lang="en-US" b="1" dirty="0"/>
              <a:t>Respectful</a:t>
            </a:r>
            <a:r>
              <a:rPr lang="en-US" dirty="0"/>
              <a:t> – Be merciful to me, O Lord, for I am in distress; my eyes grow weak with sorrow, my soul and my body with grief. Psalm 31:9</a:t>
            </a:r>
          </a:p>
          <a:p>
            <a:pPr lvl="0"/>
            <a:r>
              <a:rPr lang="en-US" b="1" dirty="0"/>
              <a:t>Trusting </a:t>
            </a:r>
            <a:r>
              <a:rPr lang="en-US" dirty="0"/>
              <a:t>– The LORD is my light and my salvation– whom shall I fear? The LORD is the stronghold of my life– of whom shall I be afraid? Psalm 27:1</a:t>
            </a:r>
          </a:p>
          <a:p>
            <a:pPr lvl="0"/>
            <a:r>
              <a:rPr lang="en-US" b="1" dirty="0"/>
              <a:t>Loving</a:t>
            </a:r>
            <a:r>
              <a:rPr lang="en-US" dirty="0"/>
              <a:t> – I love you, O Lord, my strength. Psalm 18:1</a:t>
            </a:r>
          </a:p>
          <a:p>
            <a:pPr lvl="0"/>
            <a:r>
              <a:rPr lang="en-US" b="1" dirty="0"/>
              <a:t>Devoted</a:t>
            </a:r>
            <a:r>
              <a:rPr lang="en-US" dirty="0"/>
              <a:t> – You have filled my heart with greater joy than when their grain and new wine abound. Psalm 4:7</a:t>
            </a:r>
          </a:p>
          <a:p>
            <a:pPr lvl="0"/>
            <a:r>
              <a:rPr lang="en-US" b="1" dirty="0"/>
              <a:t>Recognition</a:t>
            </a:r>
            <a:r>
              <a:rPr lang="en-US" dirty="0"/>
              <a:t> – I will praise you, O Lord, with all my heart; I will tell of all your wonders. Psalm 9:1</a:t>
            </a:r>
          </a:p>
          <a:p>
            <a:pPr lvl="0"/>
            <a:r>
              <a:rPr lang="en-US" b="1" dirty="0"/>
              <a:t>Faithful</a:t>
            </a:r>
            <a:r>
              <a:rPr lang="en-US" dirty="0"/>
              <a:t> – Surely goodness and love will follow me all the days of my life, and I will dwell in the house of the LORD forever. Psalm 23:6</a:t>
            </a:r>
          </a:p>
          <a:p>
            <a:pPr lvl="0"/>
            <a:r>
              <a:rPr lang="en-US" b="1" dirty="0"/>
              <a:t>Obedient </a:t>
            </a:r>
            <a:r>
              <a:rPr lang="en-US" dirty="0"/>
              <a:t>– Give me understanding, and I will keep your law and obey it with all my heart. Psalm 119:34</a:t>
            </a:r>
          </a:p>
          <a:p>
            <a:pPr lvl="0"/>
            <a:r>
              <a:rPr lang="en-US" b="1" dirty="0"/>
              <a:t>Repentant </a:t>
            </a:r>
            <a:r>
              <a:rPr lang="en-US" dirty="0"/>
              <a:t>– For the sake of your name, O Lord, forgive my iniquity, though it is great. Psalm 25:11</a:t>
            </a: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22114"/>
          </a:xfrm>
        </p:spPr>
        <p:txBody>
          <a:bodyPr/>
          <a:lstStyle/>
          <a:p>
            <a:r>
              <a:rPr lang="en-US" dirty="0" smtClean="0"/>
              <a:t>Solomon</a:t>
            </a:r>
            <a:endParaRPr lang="en-US" dirty="0"/>
          </a:p>
        </p:txBody>
      </p:sp>
      <p:pic>
        <p:nvPicPr>
          <p:cNvPr id="3" name="Picture 2" descr="king solomon.jpg"/>
          <p:cNvPicPr>
            <a:picLocks noChangeAspect="1"/>
          </p:cNvPicPr>
          <p:nvPr/>
        </p:nvPicPr>
        <p:blipFill>
          <a:blip r:embed="rId2" cstate="print"/>
          <a:stretch>
            <a:fillRect/>
          </a:stretch>
        </p:blipFill>
        <p:spPr>
          <a:xfrm>
            <a:off x="323528" y="1556792"/>
            <a:ext cx="3330443" cy="4032448"/>
          </a:xfrm>
          <a:prstGeom prst="rect">
            <a:avLst/>
          </a:prstGeom>
        </p:spPr>
      </p:pic>
      <p:sp>
        <p:nvSpPr>
          <p:cNvPr id="4" name="TextBox 3"/>
          <p:cNvSpPr txBox="1"/>
          <p:nvPr/>
        </p:nvSpPr>
        <p:spPr>
          <a:xfrm>
            <a:off x="4211960" y="1268760"/>
            <a:ext cx="4392488" cy="4893647"/>
          </a:xfrm>
          <a:prstGeom prst="rect">
            <a:avLst/>
          </a:prstGeom>
          <a:noFill/>
        </p:spPr>
        <p:txBody>
          <a:bodyPr wrap="square" rtlCol="0">
            <a:spAutoFit/>
          </a:bodyPr>
          <a:lstStyle/>
          <a:p>
            <a:pPr>
              <a:buFont typeface="Arial" pitchFamily="34" charset="0"/>
              <a:buChar char="•"/>
            </a:pPr>
            <a:r>
              <a:rPr lang="en-US" sz="2400" dirty="0" smtClean="0"/>
              <a:t>Kingdom was at its height due to David establishing it</a:t>
            </a:r>
          </a:p>
          <a:p>
            <a:pPr>
              <a:buFont typeface="Arial" pitchFamily="34" charset="0"/>
              <a:buChar char="•"/>
            </a:pPr>
            <a:r>
              <a:rPr lang="en-US" sz="2400" dirty="0" smtClean="0"/>
              <a:t>Started </a:t>
            </a:r>
            <a:r>
              <a:rPr lang="en-US" sz="2400" dirty="0" smtClean="0"/>
              <a:t>off by having </a:t>
            </a:r>
            <a:r>
              <a:rPr lang="en-US" sz="2400" dirty="0" smtClean="0"/>
              <a:t>to do a clean up operation</a:t>
            </a:r>
          </a:p>
          <a:p>
            <a:pPr>
              <a:buFont typeface="Arial" pitchFamily="34" charset="0"/>
              <a:buChar char="•"/>
            </a:pPr>
            <a:r>
              <a:rPr lang="en-US" sz="2400" dirty="0" smtClean="0"/>
              <a:t>He began </a:t>
            </a:r>
            <a:r>
              <a:rPr lang="en-US" sz="2400" dirty="0" smtClean="0"/>
              <a:t>as dedicated </a:t>
            </a:r>
            <a:r>
              <a:rPr lang="en-US" sz="2400" dirty="0" smtClean="0"/>
              <a:t>to God and to serving the people</a:t>
            </a:r>
          </a:p>
          <a:p>
            <a:pPr>
              <a:buFont typeface="Arial" pitchFamily="34" charset="0"/>
              <a:buChar char="•"/>
            </a:pPr>
            <a:r>
              <a:rPr lang="en-US" sz="2400" dirty="0" smtClean="0"/>
              <a:t>Building and dedicating the Temple was perhaps his highlight</a:t>
            </a:r>
          </a:p>
          <a:p>
            <a:pPr>
              <a:buFont typeface="Arial" pitchFamily="34" charset="0"/>
              <a:buChar char="•"/>
            </a:pPr>
            <a:r>
              <a:rPr lang="en-US" sz="2400" dirty="0" smtClean="0"/>
              <a:t>Was given the wisdom he asked for but also riches and honor</a:t>
            </a:r>
          </a:p>
          <a:p>
            <a:pPr>
              <a:buFont typeface="Arial" pitchFamily="34" charset="0"/>
              <a:buChar char="•"/>
            </a:pPr>
            <a:r>
              <a:rPr lang="en-US" sz="2400" dirty="0" smtClean="0"/>
              <a:t>Fell away in later years</a:t>
            </a:r>
          </a:p>
          <a:p>
            <a:pPr>
              <a:buFont typeface="Arial" pitchFamily="34" charset="0"/>
              <a:buChar char="•"/>
            </a:pPr>
            <a:r>
              <a:rPr lang="en-US" sz="2400" dirty="0" smtClean="0"/>
              <a:t>Thereby sowing the seeds for division and decline </a:t>
            </a:r>
            <a:endParaRPr lang="en-US" sz="24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Jeroboam and </a:t>
            </a:r>
            <a:r>
              <a:rPr lang="en-US" dirty="0" err="1" smtClean="0"/>
              <a:t>Rehoboam</a:t>
            </a:r>
            <a:endParaRPr lang="en-US" dirty="0"/>
          </a:p>
        </p:txBody>
      </p:sp>
      <p:pic>
        <p:nvPicPr>
          <p:cNvPr id="3" name="Picture 2" descr="jeroboam and rehoboam.jpg"/>
          <p:cNvPicPr>
            <a:picLocks noChangeAspect="1"/>
          </p:cNvPicPr>
          <p:nvPr/>
        </p:nvPicPr>
        <p:blipFill>
          <a:blip r:embed="rId2" cstate="print"/>
          <a:stretch>
            <a:fillRect/>
          </a:stretch>
        </p:blipFill>
        <p:spPr>
          <a:xfrm>
            <a:off x="1403648" y="1556792"/>
            <a:ext cx="6876256" cy="5157192"/>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332657"/>
            <a:ext cx="7772400" cy="792088"/>
          </a:xfrm>
        </p:spPr>
        <p:txBody>
          <a:bodyPr/>
          <a:lstStyle/>
          <a:p>
            <a:r>
              <a:rPr lang="en-US" dirty="0" smtClean="0"/>
              <a:t>Jeroboam and </a:t>
            </a:r>
            <a:r>
              <a:rPr lang="en-US" dirty="0" err="1" smtClean="0"/>
              <a:t>Rehoboam</a:t>
            </a:r>
            <a:r>
              <a:rPr lang="en-US" dirty="0" smtClean="0"/>
              <a:t> – cont </a:t>
            </a:r>
            <a:endParaRPr lang="en-US" dirty="0"/>
          </a:p>
        </p:txBody>
      </p:sp>
      <p:sp>
        <p:nvSpPr>
          <p:cNvPr id="3" name="Subtitle 2"/>
          <p:cNvSpPr>
            <a:spLocks noGrp="1"/>
          </p:cNvSpPr>
          <p:nvPr>
            <p:ph type="subTitle" idx="1"/>
          </p:nvPr>
        </p:nvSpPr>
        <p:spPr>
          <a:xfrm>
            <a:off x="755576" y="1124744"/>
            <a:ext cx="7848872" cy="5184576"/>
          </a:xfrm>
        </p:spPr>
        <p:txBody>
          <a:bodyPr>
            <a:normAutofit lnSpcReduction="10000"/>
          </a:bodyPr>
          <a:lstStyle/>
          <a:p>
            <a:pPr algn="l"/>
            <a:r>
              <a:rPr lang="en-US" b="1" dirty="0" smtClean="0"/>
              <a:t>Jeroboam</a:t>
            </a:r>
          </a:p>
          <a:p>
            <a:pPr algn="l">
              <a:buFont typeface="Arial" pitchFamily="34" charset="0"/>
              <a:buChar char="•"/>
            </a:pPr>
            <a:r>
              <a:rPr lang="en-US" dirty="0" smtClean="0"/>
              <a:t>The rebel king</a:t>
            </a:r>
          </a:p>
          <a:p>
            <a:pPr algn="l">
              <a:buFont typeface="Arial" pitchFamily="34" charset="0"/>
              <a:buChar char="•"/>
            </a:pPr>
            <a:r>
              <a:rPr lang="en-US" dirty="0" smtClean="0"/>
              <a:t>Anointed by God</a:t>
            </a:r>
          </a:p>
          <a:p>
            <a:pPr algn="l">
              <a:buFont typeface="Arial" pitchFamily="34" charset="0"/>
              <a:buChar char="•"/>
            </a:pPr>
            <a:r>
              <a:rPr lang="en-US" dirty="0" smtClean="0"/>
              <a:t>Golden calves (Bethel, Dan)</a:t>
            </a:r>
          </a:p>
          <a:p>
            <a:pPr algn="l"/>
            <a:endParaRPr lang="en-US" dirty="0" smtClean="0"/>
          </a:p>
          <a:p>
            <a:pPr algn="l"/>
            <a:r>
              <a:rPr lang="en-US" b="1" dirty="0" err="1" smtClean="0"/>
              <a:t>Rehoboam</a:t>
            </a:r>
            <a:endParaRPr lang="en-US" b="1" dirty="0" smtClean="0"/>
          </a:p>
          <a:p>
            <a:pPr algn="l">
              <a:buFont typeface="Arial" pitchFamily="34" charset="0"/>
              <a:buChar char="•"/>
            </a:pPr>
            <a:r>
              <a:rPr lang="en-US" dirty="0" smtClean="0"/>
              <a:t>Foolishness</a:t>
            </a:r>
          </a:p>
          <a:p>
            <a:pPr algn="l">
              <a:buFont typeface="Arial" pitchFamily="34" charset="0"/>
              <a:buChar char="•"/>
            </a:pPr>
            <a:r>
              <a:rPr lang="en-US" dirty="0" smtClean="0"/>
              <a:t>People turned further away from God</a:t>
            </a:r>
          </a:p>
          <a:p>
            <a:pPr algn="l">
              <a:buFont typeface="Arial" pitchFamily="34" charset="0"/>
              <a:buChar char="•"/>
            </a:pPr>
            <a:r>
              <a:rPr lang="en-US" dirty="0" smtClean="0"/>
              <a:t>Decline and subjugation</a:t>
            </a:r>
          </a:p>
          <a:p>
            <a:pPr algn="l"/>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kings of israel and judah.png"/>
          <p:cNvPicPr>
            <a:picLocks noChangeAspect="1"/>
          </p:cNvPicPr>
          <p:nvPr/>
        </p:nvPicPr>
        <p:blipFill>
          <a:blip r:embed="rId2" cstate="print"/>
          <a:stretch>
            <a:fillRect/>
          </a:stretch>
        </p:blipFill>
        <p:spPr>
          <a:xfrm>
            <a:off x="179512" y="332656"/>
            <a:ext cx="8673368" cy="6255666"/>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rophets-of-ot-870bc-465bc.jpg"/>
          <p:cNvPicPr>
            <a:picLocks noChangeAspect="1"/>
          </p:cNvPicPr>
          <p:nvPr/>
        </p:nvPicPr>
        <p:blipFill>
          <a:blip r:embed="rId2" cstate="print"/>
          <a:stretch>
            <a:fillRect/>
          </a:stretch>
        </p:blipFill>
        <p:spPr>
          <a:xfrm>
            <a:off x="971600" y="161189"/>
            <a:ext cx="7128792" cy="6580179"/>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Good, bad and in-between</a:t>
            </a:r>
            <a:endParaRPr lang="en-US" dirty="0"/>
          </a:p>
        </p:txBody>
      </p:sp>
      <p:sp>
        <p:nvSpPr>
          <p:cNvPr id="3" name="TextBox 2"/>
          <p:cNvSpPr txBox="1"/>
          <p:nvPr/>
        </p:nvSpPr>
        <p:spPr>
          <a:xfrm>
            <a:off x="1259632" y="1628800"/>
            <a:ext cx="7344816" cy="2308324"/>
          </a:xfrm>
          <a:prstGeom prst="rect">
            <a:avLst/>
          </a:prstGeom>
          <a:noFill/>
        </p:spPr>
        <p:txBody>
          <a:bodyPr wrap="square" rtlCol="0">
            <a:spAutoFit/>
          </a:bodyPr>
          <a:lstStyle/>
          <a:p>
            <a:pPr>
              <a:buFont typeface="Arial" pitchFamily="34" charset="0"/>
              <a:buChar char="•"/>
            </a:pPr>
            <a:r>
              <a:rPr lang="en-US" sz="2400" dirty="0" smtClean="0"/>
              <a:t>Bad kings did good things; good kings did bad things</a:t>
            </a:r>
          </a:p>
          <a:p>
            <a:pPr>
              <a:buFont typeface="Arial" pitchFamily="34" charset="0"/>
              <a:buChar char="•"/>
            </a:pPr>
            <a:r>
              <a:rPr lang="en-US" sz="2400" dirty="0" smtClean="0"/>
              <a:t>“Good” </a:t>
            </a:r>
            <a:r>
              <a:rPr lang="en-US" sz="2400" dirty="0" smtClean="0"/>
              <a:t>invariably linked to dedication to </a:t>
            </a:r>
            <a:r>
              <a:rPr lang="en-US" sz="2400" dirty="0" smtClean="0"/>
              <a:t>God</a:t>
            </a:r>
          </a:p>
          <a:p>
            <a:pPr>
              <a:buFont typeface="Arial" pitchFamily="34" charset="0"/>
              <a:buChar char="•"/>
            </a:pPr>
            <a:r>
              <a:rPr lang="en-US" sz="2400" dirty="0" smtClean="0"/>
              <a:t>“Bad” invariably linked to </a:t>
            </a:r>
            <a:r>
              <a:rPr lang="en-US" sz="2400" dirty="0" err="1" smtClean="0"/>
              <a:t>practising</a:t>
            </a:r>
            <a:r>
              <a:rPr lang="en-US" sz="2400" dirty="0" smtClean="0"/>
              <a:t> idolatry </a:t>
            </a:r>
            <a:endParaRPr lang="en-US" sz="2400" dirty="0" smtClean="0"/>
          </a:p>
          <a:p>
            <a:pPr>
              <a:buFont typeface="Arial" pitchFamily="34" charset="0"/>
              <a:buChar char="•"/>
            </a:pPr>
            <a:r>
              <a:rPr lang="en-US" sz="2400" dirty="0" smtClean="0"/>
              <a:t>Some good kings still allowed the High places</a:t>
            </a:r>
          </a:p>
          <a:p>
            <a:pPr>
              <a:buFont typeface="Arial" pitchFamily="34" charset="0"/>
              <a:buChar char="•"/>
            </a:pPr>
            <a:r>
              <a:rPr lang="en-US" sz="2400" dirty="0" smtClean="0"/>
              <a:t>Bad kings who became good</a:t>
            </a:r>
          </a:p>
          <a:p>
            <a:pPr>
              <a:buFont typeface="Arial" pitchFamily="34" charset="0"/>
              <a:buChar char="•"/>
            </a:pPr>
            <a:r>
              <a:rPr lang="en-US" sz="2400" dirty="0" smtClean="0"/>
              <a:t>Good kings who became bad</a:t>
            </a:r>
            <a:endParaRPr lang="en-US" sz="2400" dirty="0"/>
          </a:p>
        </p:txBody>
      </p:sp>
      <p:sp>
        <p:nvSpPr>
          <p:cNvPr id="5" name="TextBox 4"/>
          <p:cNvSpPr txBox="1"/>
          <p:nvPr/>
        </p:nvSpPr>
        <p:spPr>
          <a:xfrm>
            <a:off x="1259632" y="4581128"/>
            <a:ext cx="6768752" cy="1200329"/>
          </a:xfrm>
          <a:prstGeom prst="rect">
            <a:avLst/>
          </a:prstGeom>
          <a:noFill/>
        </p:spPr>
        <p:txBody>
          <a:bodyPr wrap="square" rtlCol="0">
            <a:spAutoFit/>
          </a:bodyPr>
          <a:lstStyle/>
          <a:p>
            <a:r>
              <a:rPr lang="en-US" sz="2400" dirty="0" smtClean="0"/>
              <a:t>Time only allows to skim the surface on some of the kings of Judah and Israel. I have selected seven which between them illustrate all of these tendencies.  </a:t>
            </a:r>
            <a:endParaRPr lang="en-US" sz="24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Asa</a:t>
            </a:r>
            <a:endParaRPr lang="en-US" dirty="0"/>
          </a:p>
        </p:txBody>
      </p:sp>
      <p:sp>
        <p:nvSpPr>
          <p:cNvPr id="3" name="TextBox 2"/>
          <p:cNvSpPr txBox="1"/>
          <p:nvPr/>
        </p:nvSpPr>
        <p:spPr>
          <a:xfrm>
            <a:off x="1115616" y="1844824"/>
            <a:ext cx="6624736" cy="2308324"/>
          </a:xfrm>
          <a:prstGeom prst="rect">
            <a:avLst/>
          </a:prstGeom>
          <a:noFill/>
        </p:spPr>
        <p:txBody>
          <a:bodyPr wrap="square" rtlCol="0">
            <a:spAutoFit/>
          </a:bodyPr>
          <a:lstStyle/>
          <a:p>
            <a:r>
              <a:rPr lang="en-US" sz="2400" dirty="0" smtClean="0"/>
              <a:t>2Kings 9 1-24, 2Chronicles 14:1 – </a:t>
            </a:r>
            <a:r>
              <a:rPr lang="en-US" sz="2400" dirty="0" smtClean="0"/>
              <a:t>16:14</a:t>
            </a:r>
          </a:p>
          <a:p>
            <a:endParaRPr lang="en-US" sz="2400" dirty="0" smtClean="0"/>
          </a:p>
          <a:p>
            <a:r>
              <a:rPr lang="en-US" sz="2400" dirty="0" err="1" smtClean="0"/>
              <a:t>Asa</a:t>
            </a:r>
            <a:r>
              <a:rPr lang="en-US" sz="2400" dirty="0" smtClean="0"/>
              <a:t> was a good king – he got rid of false religion and governed well. He trusted God when attacked. He fell away in later life and did not turn to God in his troubles.  </a:t>
            </a:r>
            <a:endParaRPr lang="en-US" sz="24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Jehu</a:t>
            </a:r>
            <a:endParaRPr lang="en-US" dirty="0"/>
          </a:p>
        </p:txBody>
      </p:sp>
      <p:sp>
        <p:nvSpPr>
          <p:cNvPr id="3" name="TextBox 2"/>
          <p:cNvSpPr txBox="1"/>
          <p:nvPr/>
        </p:nvSpPr>
        <p:spPr>
          <a:xfrm>
            <a:off x="1403648" y="1628800"/>
            <a:ext cx="7344816" cy="461665"/>
          </a:xfrm>
          <a:prstGeom prst="rect">
            <a:avLst/>
          </a:prstGeom>
          <a:noFill/>
        </p:spPr>
        <p:txBody>
          <a:bodyPr wrap="square" rtlCol="0">
            <a:spAutoFit/>
          </a:bodyPr>
          <a:lstStyle/>
          <a:p>
            <a:r>
              <a:rPr lang="en-US" sz="2400" dirty="0" smtClean="0"/>
              <a:t>2Kings 9:1 – 10:35</a:t>
            </a:r>
            <a:endParaRPr lang="en-US" sz="2400" dirty="0"/>
          </a:p>
        </p:txBody>
      </p:sp>
      <p:sp>
        <p:nvSpPr>
          <p:cNvPr id="4" name="TextBox 3"/>
          <p:cNvSpPr txBox="1"/>
          <p:nvPr/>
        </p:nvSpPr>
        <p:spPr>
          <a:xfrm>
            <a:off x="1475656" y="2492896"/>
            <a:ext cx="6696744" cy="1569660"/>
          </a:xfrm>
          <a:prstGeom prst="rect">
            <a:avLst/>
          </a:prstGeom>
          <a:noFill/>
        </p:spPr>
        <p:txBody>
          <a:bodyPr wrap="square" rtlCol="0">
            <a:spAutoFit/>
          </a:bodyPr>
          <a:lstStyle/>
          <a:p>
            <a:r>
              <a:rPr lang="en-US" sz="2400" dirty="0" smtClean="0"/>
              <a:t>Like all the kings of Israel he was a bad king, and yet he was anointed by God for the task and did good by doing what God told him by getting rid of some of the false religion.</a:t>
            </a:r>
            <a:endParaRPr lang="en-US" sz="24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Jehoram</a:t>
            </a:r>
            <a:endParaRPr lang="en-US" dirty="0"/>
          </a:p>
        </p:txBody>
      </p:sp>
      <p:sp>
        <p:nvSpPr>
          <p:cNvPr id="3" name="TextBox 2"/>
          <p:cNvSpPr txBox="1"/>
          <p:nvPr/>
        </p:nvSpPr>
        <p:spPr>
          <a:xfrm>
            <a:off x="1547664" y="1844824"/>
            <a:ext cx="7200800" cy="461665"/>
          </a:xfrm>
          <a:prstGeom prst="rect">
            <a:avLst/>
          </a:prstGeom>
          <a:noFill/>
        </p:spPr>
        <p:txBody>
          <a:bodyPr wrap="square" rtlCol="0">
            <a:spAutoFit/>
          </a:bodyPr>
          <a:lstStyle/>
          <a:p>
            <a:r>
              <a:rPr lang="en-US" sz="2400" dirty="0" smtClean="0"/>
              <a:t>2Chronicles 21</a:t>
            </a:r>
            <a:endParaRPr lang="en-US" sz="2400" dirty="0"/>
          </a:p>
        </p:txBody>
      </p:sp>
      <p:sp>
        <p:nvSpPr>
          <p:cNvPr id="4" name="TextBox 3"/>
          <p:cNvSpPr txBox="1"/>
          <p:nvPr/>
        </p:nvSpPr>
        <p:spPr>
          <a:xfrm>
            <a:off x="1619672" y="2708920"/>
            <a:ext cx="6480720" cy="1569660"/>
          </a:xfrm>
          <a:prstGeom prst="rect">
            <a:avLst/>
          </a:prstGeom>
          <a:noFill/>
        </p:spPr>
        <p:txBody>
          <a:bodyPr wrap="square" rtlCol="0">
            <a:spAutoFit/>
          </a:bodyPr>
          <a:lstStyle/>
          <a:p>
            <a:r>
              <a:rPr lang="en-US" sz="2400" dirty="0" err="1" smtClean="0"/>
              <a:t>Jehoram</a:t>
            </a:r>
            <a:r>
              <a:rPr lang="en-US" sz="2400" dirty="0" smtClean="0"/>
              <a:t> was a thoroughly bad king of Judah, entirely ruthless in getting rid of any opposition. He had a horrible end and the tragedy is when he died NO-ONE mourned his death. </a:t>
            </a:r>
            <a:endParaRPr lang="en-US" sz="24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Manassah</a:t>
            </a:r>
            <a:endParaRPr lang="en-US" dirty="0"/>
          </a:p>
        </p:txBody>
      </p:sp>
      <p:sp>
        <p:nvSpPr>
          <p:cNvPr id="3" name="TextBox 2"/>
          <p:cNvSpPr txBox="1"/>
          <p:nvPr/>
        </p:nvSpPr>
        <p:spPr>
          <a:xfrm>
            <a:off x="1403648" y="1700808"/>
            <a:ext cx="7200800" cy="461665"/>
          </a:xfrm>
          <a:prstGeom prst="rect">
            <a:avLst/>
          </a:prstGeom>
          <a:noFill/>
        </p:spPr>
        <p:txBody>
          <a:bodyPr wrap="square" rtlCol="0">
            <a:spAutoFit/>
          </a:bodyPr>
          <a:lstStyle/>
          <a:p>
            <a:r>
              <a:rPr lang="en-US" sz="2400" dirty="0" smtClean="0"/>
              <a:t>2Kings 21:1-18, 2Chronicles 33:1 – 33-20</a:t>
            </a:r>
            <a:endParaRPr lang="en-US" sz="2400" dirty="0"/>
          </a:p>
        </p:txBody>
      </p:sp>
      <p:sp>
        <p:nvSpPr>
          <p:cNvPr id="4" name="TextBox 3"/>
          <p:cNvSpPr txBox="1"/>
          <p:nvPr/>
        </p:nvSpPr>
        <p:spPr>
          <a:xfrm>
            <a:off x="1475656" y="3068960"/>
            <a:ext cx="6480720" cy="1200329"/>
          </a:xfrm>
          <a:prstGeom prst="rect">
            <a:avLst/>
          </a:prstGeom>
          <a:noFill/>
        </p:spPr>
        <p:txBody>
          <a:bodyPr wrap="square" rtlCol="0">
            <a:spAutoFit/>
          </a:bodyPr>
          <a:lstStyle/>
          <a:p>
            <a:r>
              <a:rPr lang="en-US" sz="2400" dirty="0" err="1" smtClean="0"/>
              <a:t>Manassah</a:t>
            </a:r>
            <a:r>
              <a:rPr lang="en-US" sz="2400" dirty="0" smtClean="0"/>
              <a:t> was an evil king (he even sacrificed his own children). He was judged severely but in the end he returned to God and God was merciful.</a:t>
            </a:r>
            <a:endParaRPr lang="en-US" sz="24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Jehoshaphat</a:t>
            </a:r>
            <a:endParaRPr lang="en-US" dirty="0"/>
          </a:p>
        </p:txBody>
      </p:sp>
      <p:sp>
        <p:nvSpPr>
          <p:cNvPr id="3" name="TextBox 2"/>
          <p:cNvSpPr txBox="1"/>
          <p:nvPr/>
        </p:nvSpPr>
        <p:spPr>
          <a:xfrm>
            <a:off x="1331640" y="2132856"/>
            <a:ext cx="7200800" cy="461665"/>
          </a:xfrm>
          <a:prstGeom prst="rect">
            <a:avLst/>
          </a:prstGeom>
          <a:noFill/>
        </p:spPr>
        <p:txBody>
          <a:bodyPr wrap="square" rtlCol="0">
            <a:spAutoFit/>
          </a:bodyPr>
          <a:lstStyle/>
          <a:p>
            <a:r>
              <a:rPr lang="en-US" sz="2400" dirty="0" smtClean="0"/>
              <a:t>2Kings 22: 41-50, 2Chronicles 17:1 – 21:1</a:t>
            </a:r>
            <a:endParaRPr lang="en-US" sz="2400" dirty="0"/>
          </a:p>
        </p:txBody>
      </p:sp>
      <p:sp>
        <p:nvSpPr>
          <p:cNvPr id="4" name="TextBox 3"/>
          <p:cNvSpPr txBox="1"/>
          <p:nvPr/>
        </p:nvSpPr>
        <p:spPr>
          <a:xfrm>
            <a:off x="1475656" y="3429000"/>
            <a:ext cx="6624736" cy="1938992"/>
          </a:xfrm>
          <a:prstGeom prst="rect">
            <a:avLst/>
          </a:prstGeom>
          <a:noFill/>
        </p:spPr>
        <p:txBody>
          <a:bodyPr wrap="square" rtlCol="0">
            <a:spAutoFit/>
          </a:bodyPr>
          <a:lstStyle/>
          <a:p>
            <a:r>
              <a:rPr lang="en-US" sz="2400" dirty="0" smtClean="0"/>
              <a:t>This is the guy that went to war and at the head of the army was a choir of God worshippers. Because of his dedication to God and the bringing in of proper worship of God, the fear of God came upon the surrounding nations. </a:t>
            </a:r>
            <a:endParaRPr lang="en-US" sz="24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Hezekiah</a:t>
            </a:r>
            <a:endParaRPr lang="en-US" dirty="0"/>
          </a:p>
        </p:txBody>
      </p:sp>
      <p:sp>
        <p:nvSpPr>
          <p:cNvPr id="3" name="TextBox 2"/>
          <p:cNvSpPr txBox="1"/>
          <p:nvPr/>
        </p:nvSpPr>
        <p:spPr>
          <a:xfrm>
            <a:off x="1259632" y="1772816"/>
            <a:ext cx="7560840" cy="461665"/>
          </a:xfrm>
          <a:prstGeom prst="rect">
            <a:avLst/>
          </a:prstGeom>
          <a:noFill/>
        </p:spPr>
        <p:txBody>
          <a:bodyPr wrap="square" rtlCol="0">
            <a:spAutoFit/>
          </a:bodyPr>
          <a:lstStyle/>
          <a:p>
            <a:r>
              <a:rPr lang="en-US" sz="2400" dirty="0" smtClean="0"/>
              <a:t>2Kings 18:1 – 20:21, 2Chronicles 29:1 -32:33</a:t>
            </a:r>
            <a:endParaRPr lang="en-US" sz="2400" dirty="0"/>
          </a:p>
        </p:txBody>
      </p:sp>
      <p:sp>
        <p:nvSpPr>
          <p:cNvPr id="4" name="TextBox 3"/>
          <p:cNvSpPr txBox="1"/>
          <p:nvPr/>
        </p:nvSpPr>
        <p:spPr>
          <a:xfrm>
            <a:off x="1259632" y="3212976"/>
            <a:ext cx="7200800" cy="1938992"/>
          </a:xfrm>
          <a:prstGeom prst="rect">
            <a:avLst/>
          </a:prstGeom>
          <a:noFill/>
        </p:spPr>
        <p:txBody>
          <a:bodyPr wrap="square" rtlCol="0">
            <a:spAutoFit/>
          </a:bodyPr>
          <a:lstStyle/>
          <a:p>
            <a:r>
              <a:rPr lang="en-US" sz="2400" dirty="0" smtClean="0"/>
              <a:t>Another godly king who brought back pure worship. When confronted with the Assyrian army and he have over the letter telling him to capitulate over to God and he prayed for deliverance, and God delivered. Sadly, in later years God told him to put his house on order.</a:t>
            </a:r>
            <a:endParaRPr lang="en-US" sz="24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Josiah</a:t>
            </a:r>
            <a:endParaRPr lang="en-US" dirty="0"/>
          </a:p>
        </p:txBody>
      </p:sp>
      <p:sp>
        <p:nvSpPr>
          <p:cNvPr id="3" name="TextBox 2"/>
          <p:cNvSpPr txBox="1"/>
          <p:nvPr/>
        </p:nvSpPr>
        <p:spPr>
          <a:xfrm>
            <a:off x="1547664" y="1700808"/>
            <a:ext cx="6984776" cy="461665"/>
          </a:xfrm>
          <a:prstGeom prst="rect">
            <a:avLst/>
          </a:prstGeom>
          <a:noFill/>
        </p:spPr>
        <p:txBody>
          <a:bodyPr wrap="square" rtlCol="0">
            <a:spAutoFit/>
          </a:bodyPr>
          <a:lstStyle/>
          <a:p>
            <a:r>
              <a:rPr lang="en-US" sz="2400" dirty="0" smtClean="0"/>
              <a:t>2Kings 22:1 – 23:30, 2Chronicles 34:1 – 35:27 </a:t>
            </a:r>
            <a:endParaRPr lang="en-US" sz="2400" dirty="0"/>
          </a:p>
        </p:txBody>
      </p:sp>
      <p:sp>
        <p:nvSpPr>
          <p:cNvPr id="4" name="TextBox 3"/>
          <p:cNvSpPr txBox="1"/>
          <p:nvPr/>
        </p:nvSpPr>
        <p:spPr>
          <a:xfrm>
            <a:off x="1475656" y="2852936"/>
            <a:ext cx="6264696" cy="1938992"/>
          </a:xfrm>
          <a:prstGeom prst="rect">
            <a:avLst/>
          </a:prstGeom>
          <a:noFill/>
        </p:spPr>
        <p:txBody>
          <a:bodyPr wrap="square" rtlCol="0">
            <a:spAutoFit/>
          </a:bodyPr>
          <a:lstStyle/>
          <a:p>
            <a:r>
              <a:rPr lang="en-GB" sz="2400" dirty="0" smtClean="0"/>
              <a:t>“Josiah </a:t>
            </a:r>
            <a:r>
              <a:rPr lang="en-GB" sz="2400" dirty="0" smtClean="0"/>
              <a:t>removed all the detestable idols from all the territory belonging to the Israelites, and he had all who were present in Israel serve the </a:t>
            </a:r>
            <a:r>
              <a:rPr lang="en-GB" sz="2400" cap="small" dirty="0" smtClean="0"/>
              <a:t>Lord</a:t>
            </a:r>
            <a:r>
              <a:rPr lang="en-GB" sz="2400" dirty="0" smtClean="0"/>
              <a:t> their God. As long as he lived, they did not fail to follow the </a:t>
            </a:r>
            <a:r>
              <a:rPr lang="en-GB" sz="2400" cap="small" dirty="0" smtClean="0"/>
              <a:t>Lord</a:t>
            </a:r>
            <a:r>
              <a:rPr lang="en-GB" sz="2400" dirty="0" smtClean="0"/>
              <a:t>, the God of their ancestors</a:t>
            </a:r>
            <a:r>
              <a:rPr lang="en-GB" sz="2400" dirty="0" smtClean="0"/>
              <a:t>.”</a:t>
            </a:r>
            <a:endParaRPr lang="en-US" sz="24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ncient near east.jpg"/>
          <p:cNvPicPr>
            <a:picLocks noChangeAspect="1"/>
          </p:cNvPicPr>
          <p:nvPr/>
        </p:nvPicPr>
        <p:blipFill>
          <a:blip r:embed="rId2" cstate="print"/>
          <a:stretch>
            <a:fillRect/>
          </a:stretch>
        </p:blipFill>
        <p:spPr>
          <a:xfrm>
            <a:off x="0" y="196799"/>
            <a:ext cx="9144000" cy="6464401"/>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odern near east.jpg"/>
          <p:cNvPicPr>
            <a:picLocks noChangeAspect="1"/>
          </p:cNvPicPr>
          <p:nvPr/>
        </p:nvPicPr>
        <p:blipFill>
          <a:blip r:embed="rId2" cstate="print"/>
          <a:stretch>
            <a:fillRect/>
          </a:stretch>
        </p:blipFill>
        <p:spPr>
          <a:xfrm>
            <a:off x="0" y="196799"/>
            <a:ext cx="9144000" cy="6464401"/>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22114"/>
          </a:xfrm>
        </p:spPr>
        <p:txBody>
          <a:bodyPr/>
          <a:lstStyle/>
          <a:p>
            <a:r>
              <a:rPr lang="en-US" dirty="0" smtClean="0"/>
              <a:t>First came the Babylonians</a:t>
            </a:r>
            <a:endParaRPr lang="en-US" dirty="0"/>
          </a:p>
        </p:txBody>
      </p:sp>
      <p:sp>
        <p:nvSpPr>
          <p:cNvPr id="3" name="TextBox 2"/>
          <p:cNvSpPr txBox="1"/>
          <p:nvPr/>
        </p:nvSpPr>
        <p:spPr>
          <a:xfrm>
            <a:off x="395536" y="1484784"/>
            <a:ext cx="8424936" cy="3877985"/>
          </a:xfrm>
          <a:prstGeom prst="rect">
            <a:avLst/>
          </a:prstGeom>
          <a:noFill/>
        </p:spPr>
        <p:txBody>
          <a:bodyPr wrap="square" rtlCol="0">
            <a:spAutoFit/>
          </a:bodyPr>
          <a:lstStyle/>
          <a:p>
            <a:r>
              <a:rPr lang="en-US" sz="2400" dirty="0" smtClean="0"/>
              <a:t>Consider Daniel – bridges two great empires (Babylon and Persia)</a:t>
            </a:r>
          </a:p>
          <a:p>
            <a:endParaRPr lang="en-US" sz="1200" dirty="0" smtClean="0"/>
          </a:p>
          <a:p>
            <a:r>
              <a:rPr lang="en-US" sz="2400" dirty="0" smtClean="0"/>
              <a:t>Ch 1 Nebuchadnezzar and Daniel (exiled under </a:t>
            </a:r>
            <a:r>
              <a:rPr lang="en-US" sz="2400" dirty="0" err="1" smtClean="0"/>
              <a:t>Jehoiakim</a:t>
            </a:r>
            <a:r>
              <a:rPr lang="en-US" sz="2400" dirty="0" smtClean="0"/>
              <a:t>)</a:t>
            </a:r>
          </a:p>
          <a:p>
            <a:endParaRPr lang="en-US" sz="1200" dirty="0" smtClean="0"/>
          </a:p>
          <a:p>
            <a:r>
              <a:rPr lang="en-US" sz="2400" dirty="0" smtClean="0"/>
              <a:t>Ch2 Nebuchadnezzar’s dream – Babylon, Persia, Greece and Rome</a:t>
            </a:r>
          </a:p>
          <a:p>
            <a:endParaRPr lang="en-US" sz="1200" dirty="0" smtClean="0"/>
          </a:p>
          <a:p>
            <a:r>
              <a:rPr lang="en-US" sz="2400" dirty="0" smtClean="0"/>
              <a:t>Ch3 Image of gold and the fiery furnace for Daniels’ three friends</a:t>
            </a:r>
          </a:p>
          <a:p>
            <a:endParaRPr lang="en-US" sz="1200" dirty="0" smtClean="0"/>
          </a:p>
          <a:p>
            <a:r>
              <a:rPr lang="en-US" sz="2400" dirty="0" smtClean="0"/>
              <a:t>Ch4 Nebuchadnezzar’s dream of a tree – </a:t>
            </a:r>
            <a:r>
              <a:rPr lang="en-US" sz="2400" dirty="0" smtClean="0"/>
              <a:t>which was his </a:t>
            </a:r>
            <a:r>
              <a:rPr lang="en-US" sz="2400" dirty="0" smtClean="0"/>
              <a:t>humiliation and restoration – which all came to pass</a:t>
            </a:r>
          </a:p>
          <a:p>
            <a:endParaRPr lang="en-US" sz="1200" dirty="0" smtClean="0"/>
          </a:p>
          <a:p>
            <a:r>
              <a:rPr lang="en-US" sz="2400" dirty="0" smtClean="0"/>
              <a:t>Ch5 </a:t>
            </a:r>
            <a:r>
              <a:rPr lang="en-US" sz="2400" dirty="0" err="1" smtClean="0"/>
              <a:t>Belshazar</a:t>
            </a:r>
            <a:r>
              <a:rPr lang="en-US" sz="2400" dirty="0" smtClean="0"/>
              <a:t> and the writing on the wall (then Darius the Mede)</a:t>
            </a:r>
          </a:p>
          <a:p>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ersian kings of the bible.jpg"/>
          <p:cNvPicPr>
            <a:picLocks noChangeAspect="1"/>
          </p:cNvPicPr>
          <p:nvPr/>
        </p:nvPicPr>
        <p:blipFill>
          <a:blip r:embed="rId2" cstate="print"/>
          <a:stretch>
            <a:fillRect/>
          </a:stretch>
        </p:blipFill>
        <p:spPr>
          <a:xfrm>
            <a:off x="0" y="29307"/>
            <a:ext cx="9144000" cy="6799385"/>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Cyrus the Great</a:t>
            </a:r>
            <a:endParaRPr lang="en-US" dirty="0"/>
          </a:p>
        </p:txBody>
      </p:sp>
      <p:pic>
        <p:nvPicPr>
          <p:cNvPr id="3" name="Picture 2" descr="cyrus1.jpg"/>
          <p:cNvPicPr>
            <a:picLocks noChangeAspect="1"/>
          </p:cNvPicPr>
          <p:nvPr/>
        </p:nvPicPr>
        <p:blipFill>
          <a:blip r:embed="rId2" cstate="print"/>
          <a:stretch>
            <a:fillRect/>
          </a:stretch>
        </p:blipFill>
        <p:spPr>
          <a:xfrm>
            <a:off x="827584" y="1340768"/>
            <a:ext cx="1914525" cy="2390775"/>
          </a:xfrm>
          <a:prstGeom prst="rect">
            <a:avLst/>
          </a:prstGeom>
        </p:spPr>
      </p:pic>
      <p:pic>
        <p:nvPicPr>
          <p:cNvPr id="1026" name="Picture 2" descr="Image result for cyrus the great cylinder"/>
          <p:cNvPicPr>
            <a:picLocks noChangeAspect="1" noChangeArrowheads="1"/>
          </p:cNvPicPr>
          <p:nvPr/>
        </p:nvPicPr>
        <p:blipFill>
          <a:blip r:embed="rId3" cstate="print"/>
          <a:srcRect/>
          <a:stretch>
            <a:fillRect/>
          </a:stretch>
        </p:blipFill>
        <p:spPr bwMode="auto">
          <a:xfrm>
            <a:off x="0" y="3905249"/>
            <a:ext cx="6286500" cy="2952751"/>
          </a:xfrm>
          <a:prstGeom prst="rect">
            <a:avLst/>
          </a:prstGeom>
          <a:noFill/>
        </p:spPr>
      </p:pic>
      <p:sp>
        <p:nvSpPr>
          <p:cNvPr id="5" name="TextBox 4"/>
          <p:cNvSpPr txBox="1"/>
          <p:nvPr/>
        </p:nvSpPr>
        <p:spPr>
          <a:xfrm>
            <a:off x="3203848" y="1340768"/>
            <a:ext cx="5544616" cy="2831544"/>
          </a:xfrm>
          <a:prstGeom prst="rect">
            <a:avLst/>
          </a:prstGeom>
          <a:noFill/>
        </p:spPr>
        <p:txBody>
          <a:bodyPr wrap="square" rtlCol="0">
            <a:spAutoFit/>
          </a:bodyPr>
          <a:lstStyle/>
          <a:p>
            <a:r>
              <a:rPr lang="en-US" sz="2000" dirty="0" smtClean="0"/>
              <a:t>Isaiah 44:24-28; about God, about Cyrus (significance – 200 years before it happened</a:t>
            </a:r>
            <a:r>
              <a:rPr lang="en-US" sz="2000" dirty="0" smtClean="0"/>
              <a:t>). </a:t>
            </a:r>
            <a:endParaRPr lang="en-US" sz="2000" dirty="0" smtClean="0"/>
          </a:p>
          <a:p>
            <a:endParaRPr lang="en-US" sz="2000" dirty="0" smtClean="0"/>
          </a:p>
          <a:p>
            <a:r>
              <a:rPr lang="en-US" sz="2000" dirty="0" smtClean="0"/>
              <a:t>Isaiah 45:1-13; more about Cyrus, the Lord’s </a:t>
            </a:r>
            <a:r>
              <a:rPr lang="en-US" sz="2000" dirty="0" smtClean="0"/>
              <a:t>anointed </a:t>
            </a:r>
            <a:r>
              <a:rPr lang="en-US" sz="2000" dirty="0" smtClean="0"/>
              <a:t>and how God deals with him / Israel </a:t>
            </a:r>
          </a:p>
          <a:p>
            <a:endParaRPr lang="en-US" sz="2000" dirty="0" smtClean="0"/>
          </a:p>
          <a:p>
            <a:r>
              <a:rPr lang="en-US" sz="2000" dirty="0" smtClean="0"/>
              <a:t>Ezra 1:1-6; showed how was the prophecy revealed – despite the various hold ups?</a:t>
            </a:r>
          </a:p>
          <a:p>
            <a:endParaRPr lang="en-US" dirty="0"/>
          </a:p>
        </p:txBody>
      </p:sp>
      <p:sp>
        <p:nvSpPr>
          <p:cNvPr id="6" name="TextBox 5"/>
          <p:cNvSpPr txBox="1"/>
          <p:nvPr/>
        </p:nvSpPr>
        <p:spPr>
          <a:xfrm>
            <a:off x="6372200" y="4077072"/>
            <a:ext cx="2664296" cy="2246769"/>
          </a:xfrm>
          <a:prstGeom prst="rect">
            <a:avLst/>
          </a:prstGeom>
          <a:noFill/>
        </p:spPr>
        <p:txBody>
          <a:bodyPr wrap="square" rtlCol="0">
            <a:spAutoFit/>
          </a:bodyPr>
          <a:lstStyle/>
          <a:p>
            <a:r>
              <a:rPr lang="en-US" sz="2000" dirty="0" smtClean="0"/>
              <a:t>The Cyrus cylinder was propaganda praising his achievements. But he was an enlightened king in every way: culture, engineering, government etc.</a:t>
            </a:r>
            <a:endParaRPr lang="en-US" sz="20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Melchizedek</a:t>
            </a:r>
            <a:endParaRPr lang="en-US" dirty="0"/>
          </a:p>
        </p:txBody>
      </p:sp>
      <p:pic>
        <p:nvPicPr>
          <p:cNvPr id="3" name="Picture 2" descr="melchizedek.jpg"/>
          <p:cNvPicPr>
            <a:picLocks noChangeAspect="1"/>
          </p:cNvPicPr>
          <p:nvPr/>
        </p:nvPicPr>
        <p:blipFill>
          <a:blip r:embed="rId2" cstate="print"/>
          <a:stretch>
            <a:fillRect/>
          </a:stretch>
        </p:blipFill>
        <p:spPr>
          <a:xfrm>
            <a:off x="323528" y="1268760"/>
            <a:ext cx="8388424" cy="4718489"/>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9552" y="260649"/>
            <a:ext cx="7772400" cy="792087"/>
          </a:xfrm>
        </p:spPr>
        <p:txBody>
          <a:bodyPr/>
          <a:lstStyle/>
          <a:p>
            <a:r>
              <a:rPr lang="en-US" dirty="0" smtClean="0"/>
              <a:t>Melchizedek – cont </a:t>
            </a:r>
            <a:endParaRPr lang="en-US" dirty="0"/>
          </a:p>
        </p:txBody>
      </p:sp>
      <p:sp>
        <p:nvSpPr>
          <p:cNvPr id="3" name="Subtitle 2"/>
          <p:cNvSpPr>
            <a:spLocks noGrp="1"/>
          </p:cNvSpPr>
          <p:nvPr>
            <p:ph type="subTitle" idx="1"/>
          </p:nvPr>
        </p:nvSpPr>
        <p:spPr>
          <a:xfrm>
            <a:off x="539552" y="1052736"/>
            <a:ext cx="8424936" cy="5328592"/>
          </a:xfrm>
        </p:spPr>
        <p:txBody>
          <a:bodyPr>
            <a:normAutofit fontScale="62500" lnSpcReduction="20000"/>
          </a:bodyPr>
          <a:lstStyle/>
          <a:p>
            <a:pPr algn="l"/>
            <a:r>
              <a:rPr lang="en-US" sz="3800" dirty="0" smtClean="0"/>
              <a:t>Melchizedek was priest of the Most High God and king of Salem (Jerusalem). He met Abraham after the war fought between the four kings against the five and blessed him. Following the blessing Abraham gave him a tenth of all he had (Genesis 14)</a:t>
            </a:r>
          </a:p>
          <a:p>
            <a:pPr algn="l"/>
            <a:endParaRPr lang="en-US" sz="3800" dirty="0" smtClean="0"/>
          </a:p>
          <a:p>
            <a:pPr algn="l"/>
            <a:r>
              <a:rPr lang="en-GB" sz="3800" dirty="0" smtClean="0"/>
              <a:t>“The </a:t>
            </a:r>
            <a:r>
              <a:rPr lang="en-GB" sz="3800" cap="small" dirty="0" smtClean="0"/>
              <a:t>Lord</a:t>
            </a:r>
            <a:r>
              <a:rPr lang="en-GB" sz="3800" dirty="0" smtClean="0"/>
              <a:t> hath sworn, and will not repent, Thou art a priest for ever after the order of Melchizedek” – Psalm 110:4</a:t>
            </a:r>
          </a:p>
          <a:p>
            <a:pPr algn="l"/>
            <a:endParaRPr lang="en-GB" sz="3800" dirty="0" smtClean="0"/>
          </a:p>
          <a:p>
            <a:pPr algn="l"/>
            <a:r>
              <a:rPr lang="en-GB" sz="3800" dirty="0" smtClean="0"/>
              <a:t>“But this man, because he </a:t>
            </a:r>
            <a:r>
              <a:rPr lang="en-GB" sz="3800" dirty="0" err="1" smtClean="0"/>
              <a:t>continueth</a:t>
            </a:r>
            <a:r>
              <a:rPr lang="en-GB" sz="3800" dirty="0" smtClean="0"/>
              <a:t> ever, hath an unchangeable priesthood. Wherefore he is able also to save them to the uttermost that come unto God by him, seeing he ever </a:t>
            </a:r>
            <a:r>
              <a:rPr lang="en-GB" sz="3800" dirty="0" err="1" smtClean="0"/>
              <a:t>liveth</a:t>
            </a:r>
            <a:r>
              <a:rPr lang="en-GB" sz="3800" dirty="0" smtClean="0"/>
              <a:t> to make intercession for them. For such an high priest became us, who is holy, harmless, undefiled, separate from sinners, and made higher than the heavens” – Hebrews 7:24-26</a:t>
            </a:r>
          </a:p>
          <a:p>
            <a:pPr algn="l"/>
            <a:endParaRPr lang="en-GB" dirty="0" smtClean="0"/>
          </a:p>
          <a:p>
            <a:pPr algn="l"/>
            <a:endParaRPr lang="en-US" dirty="0" smtClean="0"/>
          </a:p>
          <a:p>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jesus king.jpg"/>
          <p:cNvPicPr>
            <a:picLocks noChangeAspect="1"/>
          </p:cNvPicPr>
          <p:nvPr/>
        </p:nvPicPr>
        <p:blipFill>
          <a:blip r:embed="rId2" cstate="print"/>
          <a:stretch>
            <a:fillRect/>
          </a:stretch>
        </p:blipFill>
        <p:spPr>
          <a:xfrm>
            <a:off x="683568" y="0"/>
            <a:ext cx="8136904" cy="6858000"/>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have </a:t>
            </a:r>
            <a:r>
              <a:rPr lang="en-US" dirty="0" smtClean="0"/>
              <a:t>you </a:t>
            </a:r>
            <a:r>
              <a:rPr lang="en-US" dirty="0" smtClean="0"/>
              <a:t>learned?</a:t>
            </a:r>
            <a:endParaRPr lang="en-US" dirty="0"/>
          </a:p>
        </p:txBody>
      </p:sp>
      <p:sp>
        <p:nvSpPr>
          <p:cNvPr id="3" name="TextBox 2"/>
          <p:cNvSpPr txBox="1"/>
          <p:nvPr/>
        </p:nvSpPr>
        <p:spPr>
          <a:xfrm>
            <a:off x="3923928" y="2564904"/>
            <a:ext cx="1080120" cy="1569660"/>
          </a:xfrm>
          <a:prstGeom prst="rect">
            <a:avLst/>
          </a:prstGeom>
          <a:noFill/>
        </p:spPr>
        <p:txBody>
          <a:bodyPr wrap="square" rtlCol="0">
            <a:spAutoFit/>
          </a:bodyPr>
          <a:lstStyle/>
          <a:p>
            <a:r>
              <a:rPr lang="en-US" sz="9600" dirty="0" smtClean="0"/>
              <a:t>?</a:t>
            </a:r>
            <a:endParaRPr lang="en-US" sz="96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22114"/>
          </a:xfrm>
        </p:spPr>
        <p:txBody>
          <a:bodyPr>
            <a:normAutofit fontScale="90000"/>
          </a:bodyPr>
          <a:lstStyle/>
          <a:p>
            <a:r>
              <a:rPr lang="en-US" dirty="0" smtClean="0"/>
              <a:t>What I have learned </a:t>
            </a:r>
            <a:r>
              <a:rPr lang="en-US" dirty="0" smtClean="0"/>
              <a:t>and do ponder</a:t>
            </a:r>
            <a:endParaRPr lang="en-US" dirty="0"/>
          </a:p>
        </p:txBody>
      </p:sp>
      <p:sp>
        <p:nvSpPr>
          <p:cNvPr id="3" name="TextBox 2"/>
          <p:cNvSpPr txBox="1"/>
          <p:nvPr/>
        </p:nvSpPr>
        <p:spPr>
          <a:xfrm>
            <a:off x="755576" y="1484784"/>
            <a:ext cx="8280920" cy="4524315"/>
          </a:xfrm>
          <a:prstGeom prst="rect">
            <a:avLst/>
          </a:prstGeom>
          <a:noFill/>
        </p:spPr>
        <p:txBody>
          <a:bodyPr wrap="square" rtlCol="0">
            <a:spAutoFit/>
          </a:bodyPr>
          <a:lstStyle/>
          <a:p>
            <a:pPr marL="457200" indent="-457200">
              <a:buFont typeface="+mj-lt"/>
              <a:buAutoNum type="arabicPeriod"/>
            </a:pPr>
            <a:r>
              <a:rPr lang="en-US" sz="2400" dirty="0" smtClean="0"/>
              <a:t>God anoints kings and uses all sorts of people</a:t>
            </a:r>
          </a:p>
          <a:p>
            <a:pPr marL="457200" indent="-457200">
              <a:buFont typeface="+mj-lt"/>
              <a:buAutoNum type="arabicPeriod"/>
            </a:pPr>
            <a:r>
              <a:rPr lang="en-US" sz="2400" dirty="0" smtClean="0"/>
              <a:t>Bad kings can become good and good kings bad</a:t>
            </a:r>
          </a:p>
          <a:p>
            <a:pPr marL="457200" indent="-457200">
              <a:buFont typeface="+mj-lt"/>
              <a:buAutoNum type="arabicPeriod"/>
            </a:pPr>
            <a:r>
              <a:rPr lang="en-US" sz="2400" dirty="0" smtClean="0"/>
              <a:t>God sees us as we </a:t>
            </a:r>
            <a:r>
              <a:rPr lang="en-US" sz="2400" dirty="0" smtClean="0"/>
              <a:t>are, </a:t>
            </a:r>
            <a:r>
              <a:rPr lang="en-US" sz="2400" dirty="0" smtClean="0"/>
              <a:t>yet his inclination is to show mercy</a:t>
            </a:r>
          </a:p>
          <a:p>
            <a:pPr marL="457200" indent="-457200">
              <a:buFont typeface="+mj-lt"/>
              <a:buAutoNum type="arabicPeriod"/>
            </a:pPr>
            <a:r>
              <a:rPr lang="en-US" sz="2400" dirty="0" smtClean="0"/>
              <a:t>Kings affect those </a:t>
            </a:r>
            <a:r>
              <a:rPr lang="en-US" sz="2400" dirty="0" smtClean="0"/>
              <a:t>they rules </a:t>
            </a:r>
            <a:r>
              <a:rPr lang="en-US" sz="2400" dirty="0" smtClean="0"/>
              <a:t>over and vice versa</a:t>
            </a:r>
          </a:p>
          <a:p>
            <a:pPr marL="457200" indent="-457200">
              <a:buFont typeface="+mj-lt"/>
              <a:buAutoNum type="arabicPeriod"/>
            </a:pPr>
            <a:r>
              <a:rPr lang="en-US" sz="2400" dirty="0" smtClean="0"/>
              <a:t>God</a:t>
            </a:r>
            <a:r>
              <a:rPr lang="en-US" sz="2400" dirty="0" smtClean="0"/>
              <a:t> </a:t>
            </a:r>
            <a:r>
              <a:rPr lang="en-US" sz="2400" dirty="0" smtClean="0"/>
              <a:t>has a</a:t>
            </a:r>
            <a:r>
              <a:rPr lang="en-US" sz="2400" dirty="0" smtClean="0"/>
              <a:t> </a:t>
            </a:r>
            <a:r>
              <a:rPr lang="en-US" sz="2400" dirty="0" smtClean="0"/>
              <a:t>special love for his chosen </a:t>
            </a:r>
            <a:r>
              <a:rPr lang="en-US" sz="2400" dirty="0" smtClean="0"/>
              <a:t>people (Israel)</a:t>
            </a:r>
            <a:endParaRPr lang="en-US" sz="2400" dirty="0" smtClean="0"/>
          </a:p>
          <a:p>
            <a:pPr marL="457200" indent="-457200">
              <a:buFont typeface="+mj-lt"/>
              <a:buAutoNum type="arabicPeriod"/>
            </a:pPr>
            <a:r>
              <a:rPr lang="en-US" sz="2400" dirty="0" smtClean="0"/>
              <a:t>God sends his prophets to warn, encourage etc.</a:t>
            </a:r>
          </a:p>
          <a:p>
            <a:pPr marL="457200" indent="-457200">
              <a:buFont typeface="+mj-lt"/>
              <a:buAutoNum type="arabicPeriod"/>
            </a:pPr>
            <a:r>
              <a:rPr lang="en-US" sz="2400" dirty="0" smtClean="0"/>
              <a:t>The lure of idolatry is ever present and is </a:t>
            </a:r>
            <a:r>
              <a:rPr lang="en-US" sz="2400" dirty="0" smtClean="0"/>
              <a:t>with us today</a:t>
            </a:r>
            <a:endParaRPr lang="en-US" sz="2400" dirty="0" smtClean="0"/>
          </a:p>
          <a:p>
            <a:pPr marL="457200" indent="-457200">
              <a:buFont typeface="+mj-lt"/>
              <a:buAutoNum type="arabicPeriod"/>
            </a:pPr>
            <a:r>
              <a:rPr lang="en-US" sz="2400" dirty="0" smtClean="0"/>
              <a:t>The </a:t>
            </a:r>
            <a:r>
              <a:rPr lang="en-US" sz="2400" dirty="0" smtClean="0"/>
              <a:t>application now </a:t>
            </a:r>
            <a:r>
              <a:rPr lang="en-US" sz="2400" dirty="0" smtClean="0"/>
              <a:t>is in the way God deals with nations</a:t>
            </a:r>
          </a:p>
          <a:p>
            <a:pPr marL="457200" indent="-457200">
              <a:buFont typeface="+mj-lt"/>
              <a:buAutoNum type="arabicPeriod"/>
            </a:pPr>
            <a:r>
              <a:rPr lang="en-US" sz="2400" dirty="0" smtClean="0"/>
              <a:t>God’s word always comes to pass, even after many years</a:t>
            </a:r>
          </a:p>
          <a:p>
            <a:pPr marL="457200" indent="-457200">
              <a:buFont typeface="+mj-lt"/>
              <a:buAutoNum type="arabicPeriod"/>
            </a:pPr>
            <a:r>
              <a:rPr lang="en-US" sz="2400" dirty="0" smtClean="0"/>
              <a:t>The importance of trusting in God </a:t>
            </a:r>
            <a:r>
              <a:rPr lang="en-US" sz="2400" dirty="0" smtClean="0"/>
              <a:t>and is the </a:t>
            </a:r>
            <a:r>
              <a:rPr lang="en-US" sz="2400" dirty="0" smtClean="0"/>
              <a:t>key for blessing</a:t>
            </a:r>
          </a:p>
          <a:p>
            <a:pPr marL="457200" indent="-457200">
              <a:buFont typeface="+mj-lt"/>
              <a:buAutoNum type="arabicPeriod"/>
            </a:pPr>
            <a:r>
              <a:rPr lang="en-US" sz="2400" dirty="0" smtClean="0"/>
              <a:t> God is holy and </a:t>
            </a:r>
            <a:r>
              <a:rPr lang="en-US" sz="2400" dirty="0" smtClean="0"/>
              <a:t>He is </a:t>
            </a:r>
            <a:r>
              <a:rPr lang="en-US" sz="2400" dirty="0" smtClean="0"/>
              <a:t>to be </a:t>
            </a:r>
            <a:r>
              <a:rPr lang="en-US" sz="2400" dirty="0" err="1" smtClean="0"/>
              <a:t>honoured</a:t>
            </a:r>
            <a:r>
              <a:rPr lang="en-US" sz="2400" dirty="0" smtClean="0"/>
              <a:t> and obeyed</a:t>
            </a:r>
          </a:p>
          <a:p>
            <a:pPr marL="457200" indent="-457200">
              <a:buFont typeface="+mj-lt"/>
              <a:buAutoNum type="arabicPeriod"/>
            </a:pPr>
            <a:r>
              <a:rPr lang="en-US" sz="2400" dirty="0" smtClean="0"/>
              <a:t>Always something new – compare scripture with scripture</a:t>
            </a:r>
            <a:endParaRPr lang="en-US" sz="24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759</TotalTime>
  <Words>1718</Words>
  <Application>Microsoft Office PowerPoint</Application>
  <PresentationFormat>On-screen Show (4:3)</PresentationFormat>
  <Paragraphs>158</Paragraphs>
  <Slides>32</Slides>
  <Notes>0</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The Kings of the Bible</vt:lpstr>
      <vt:lpstr>What we have covered</vt:lpstr>
      <vt:lpstr>Principles</vt:lpstr>
      <vt:lpstr>From Nimrod to Jesus</vt:lpstr>
      <vt:lpstr>Kings with respect to Israel</vt:lpstr>
      <vt:lpstr>Slide 6</vt:lpstr>
      <vt:lpstr>Saul</vt:lpstr>
      <vt:lpstr>David</vt:lpstr>
      <vt:lpstr>David – cont</vt:lpstr>
      <vt:lpstr>Solomon</vt:lpstr>
      <vt:lpstr>Jeroboam and Rehoboam</vt:lpstr>
      <vt:lpstr>Jeroboam and Rehoboam – cont </vt:lpstr>
      <vt:lpstr>Slide 13</vt:lpstr>
      <vt:lpstr>Slide 14</vt:lpstr>
      <vt:lpstr>Good, bad and in-between</vt:lpstr>
      <vt:lpstr>Asa</vt:lpstr>
      <vt:lpstr>Jehu</vt:lpstr>
      <vt:lpstr>Jehoram</vt:lpstr>
      <vt:lpstr>Manassah</vt:lpstr>
      <vt:lpstr>Jehoshaphat</vt:lpstr>
      <vt:lpstr>Hezekiah</vt:lpstr>
      <vt:lpstr>Josiah</vt:lpstr>
      <vt:lpstr>Slide 23</vt:lpstr>
      <vt:lpstr>Slide 24</vt:lpstr>
      <vt:lpstr>First came the Babylonians</vt:lpstr>
      <vt:lpstr>Slide 26</vt:lpstr>
      <vt:lpstr>Cyrus the Great</vt:lpstr>
      <vt:lpstr>Melchizedek</vt:lpstr>
      <vt:lpstr>Melchizedek – cont </vt:lpstr>
      <vt:lpstr>Slide 30</vt:lpstr>
      <vt:lpstr>What have you learned?</vt:lpstr>
      <vt:lpstr>What I have learned and do ponder</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Kings of the Bible</dc:title>
  <dc:creator>John</dc:creator>
  <cp:lastModifiedBy>John</cp:lastModifiedBy>
  <cp:revision>55</cp:revision>
  <dcterms:created xsi:type="dcterms:W3CDTF">2018-11-27T21:14:36Z</dcterms:created>
  <dcterms:modified xsi:type="dcterms:W3CDTF">2018-11-29T20:13:23Z</dcterms:modified>
</cp:coreProperties>
</file>