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9" r:id="rId4"/>
    <p:sldId id="278" r:id="rId5"/>
    <p:sldId id="258" r:id="rId6"/>
    <p:sldId id="269" r:id="rId7"/>
    <p:sldId id="260" r:id="rId8"/>
    <p:sldId id="261" r:id="rId9"/>
    <p:sldId id="263" r:id="rId10"/>
    <p:sldId id="264" r:id="rId11"/>
    <p:sldId id="268" r:id="rId12"/>
    <p:sldId id="262" r:id="rId13"/>
    <p:sldId id="270" r:id="rId14"/>
    <p:sldId id="265" r:id="rId15"/>
    <p:sldId id="266" r:id="rId16"/>
    <p:sldId id="267" r:id="rId17"/>
    <p:sldId id="279" r:id="rId18"/>
    <p:sldId id="271" r:id="rId19"/>
    <p:sldId id="272" r:id="rId20"/>
    <p:sldId id="273" r:id="rId21"/>
    <p:sldId id="274" r:id="rId22"/>
    <p:sldId id="275" r:id="rId23"/>
    <p:sldId id="276" r:id="rId24"/>
    <p:sldId id="27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F4380F-71F2-4745-9347-B69439FC16F7}" type="datetimeFigureOut">
              <a:rPr lang="en-US" smtClean="0"/>
              <a:t>7/15/2018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3409A4-CB01-4C25-B8D5-9CFC1B040D8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53409A4-CB01-4C25-B8D5-9CFC1B040D83}" type="slidenum">
              <a:rPr lang="en-US" smtClean="0"/>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AA00FE-133C-4A7C-A496-75B7953C5C16}"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08CE8F-D68E-45AF-BBA3-E5DE80BD831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A00FE-133C-4A7C-A496-75B7953C5C16}"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08CE8F-D68E-45AF-BBA3-E5DE80BD831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A00FE-133C-4A7C-A496-75B7953C5C16}"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08CE8F-D68E-45AF-BBA3-E5DE80BD831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AA00FE-133C-4A7C-A496-75B7953C5C16}" type="datetimeFigureOut">
              <a:rPr lang="en-US" smtClean="0"/>
              <a:t>7/15/2018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08CE8F-D68E-45AF-BBA3-E5DE80BD831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AA00FE-133C-4A7C-A496-75B7953C5C16}" type="datetimeFigureOut">
              <a:rPr lang="en-US" smtClean="0"/>
              <a:t>7/15/2018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08CE8F-D68E-45AF-BBA3-E5DE80BD831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AA00FE-133C-4A7C-A496-75B7953C5C16}" type="datetimeFigureOut">
              <a:rPr lang="en-US" smtClean="0"/>
              <a:t>7/15/2018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08CE8F-D68E-45AF-BBA3-E5DE80BD831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A00FE-133C-4A7C-A496-75B7953C5C16}" type="datetimeFigureOut">
              <a:rPr lang="en-US" smtClean="0"/>
              <a:t>7/15/2018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08CE8F-D68E-45AF-BBA3-E5DE80BD831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A00FE-133C-4A7C-A496-75B7953C5C16}" type="datetimeFigureOut">
              <a:rPr lang="en-US" smtClean="0"/>
              <a:t>7/15/2018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08CE8F-D68E-45AF-BBA3-E5DE80BD831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A00FE-133C-4A7C-A496-75B7953C5C16}" type="datetimeFigureOut">
              <a:rPr lang="en-US" smtClean="0"/>
              <a:t>7/15/2018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08CE8F-D68E-45AF-BBA3-E5DE80BD831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A00FE-133C-4A7C-A496-75B7953C5C16}"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08CE8F-D68E-45AF-BBA3-E5DE80BD831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A00FE-133C-4A7C-A496-75B7953C5C16}"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08CE8F-D68E-45AF-BBA3-E5DE80BD831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A00FE-133C-4A7C-A496-75B7953C5C16}" type="datetimeFigureOut">
              <a:rPr lang="en-US" smtClean="0"/>
              <a:t>7/15/2018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08CE8F-D68E-45AF-BBA3-E5DE80BD831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16633"/>
            <a:ext cx="7772400" cy="1080120"/>
          </a:xfrm>
        </p:spPr>
        <p:txBody>
          <a:bodyPr>
            <a:normAutofit/>
          </a:bodyPr>
          <a:lstStyle/>
          <a:p>
            <a:r>
              <a:rPr lang="en-US" sz="6000" dirty="0" smtClean="0"/>
              <a:t>Death in the Pot</a:t>
            </a:r>
            <a:endParaRPr lang="en-US" sz="6000" dirty="0"/>
          </a:p>
        </p:txBody>
      </p:sp>
      <p:sp>
        <p:nvSpPr>
          <p:cNvPr id="3" name="Subtitle 2"/>
          <p:cNvSpPr>
            <a:spLocks noGrp="1"/>
          </p:cNvSpPr>
          <p:nvPr>
            <p:ph type="subTitle" idx="1"/>
          </p:nvPr>
        </p:nvSpPr>
        <p:spPr>
          <a:xfrm>
            <a:off x="1043608" y="5805264"/>
            <a:ext cx="6400800" cy="576064"/>
          </a:xfrm>
        </p:spPr>
        <p:txBody>
          <a:bodyPr>
            <a:normAutofit lnSpcReduction="10000"/>
          </a:bodyPr>
          <a:lstStyle/>
          <a:p>
            <a:r>
              <a:rPr lang="en-US" dirty="0" smtClean="0"/>
              <a:t>2Kings 4 38-41</a:t>
            </a:r>
            <a:endParaRPr lang="en-US" dirty="0"/>
          </a:p>
        </p:txBody>
      </p:sp>
      <p:pic>
        <p:nvPicPr>
          <p:cNvPr id="4" name="Picture 3" descr="pot2a.jpg"/>
          <p:cNvPicPr>
            <a:picLocks noChangeAspect="1"/>
          </p:cNvPicPr>
          <p:nvPr/>
        </p:nvPicPr>
        <p:blipFill>
          <a:blip r:embed="rId2" cstate="print"/>
          <a:stretch>
            <a:fillRect/>
          </a:stretch>
        </p:blipFill>
        <p:spPr>
          <a:xfrm>
            <a:off x="395536" y="1916832"/>
            <a:ext cx="3952875" cy="2849116"/>
          </a:xfrm>
          <a:prstGeom prst="rect">
            <a:avLst/>
          </a:prstGeom>
        </p:spPr>
      </p:pic>
      <p:pic>
        <p:nvPicPr>
          <p:cNvPr id="5" name="Picture 4" descr="pot2.jpg"/>
          <p:cNvPicPr>
            <a:picLocks noChangeAspect="1"/>
          </p:cNvPicPr>
          <p:nvPr/>
        </p:nvPicPr>
        <p:blipFill>
          <a:blip r:embed="rId3" cstate="print"/>
          <a:stretch>
            <a:fillRect/>
          </a:stretch>
        </p:blipFill>
        <p:spPr>
          <a:xfrm>
            <a:off x="4644008" y="1916832"/>
            <a:ext cx="3952875" cy="283959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t>The Life and Times of Elijah the Prophet</a:t>
            </a:r>
            <a:endParaRPr lang="en-US" sz="4800" dirty="0"/>
          </a:p>
        </p:txBody>
      </p:sp>
      <p:pic>
        <p:nvPicPr>
          <p:cNvPr id="3" name="Picture 2" descr="elijah the prphet.jpg"/>
          <p:cNvPicPr>
            <a:picLocks noChangeAspect="1"/>
          </p:cNvPicPr>
          <p:nvPr/>
        </p:nvPicPr>
        <p:blipFill>
          <a:blip r:embed="rId2" cstate="print"/>
          <a:stretch>
            <a:fillRect/>
          </a:stretch>
        </p:blipFill>
        <p:spPr>
          <a:xfrm>
            <a:off x="1187624" y="1772816"/>
            <a:ext cx="3602736" cy="4631436"/>
          </a:xfrm>
          <a:prstGeom prst="rect">
            <a:avLst/>
          </a:prstGeom>
        </p:spPr>
      </p:pic>
      <p:sp>
        <p:nvSpPr>
          <p:cNvPr id="4" name="TextBox 3"/>
          <p:cNvSpPr txBox="1"/>
          <p:nvPr/>
        </p:nvSpPr>
        <p:spPr>
          <a:xfrm>
            <a:off x="5004048" y="2492896"/>
            <a:ext cx="3672408" cy="2554545"/>
          </a:xfrm>
          <a:prstGeom prst="rect">
            <a:avLst/>
          </a:prstGeom>
          <a:noFill/>
        </p:spPr>
        <p:txBody>
          <a:bodyPr wrap="square" rtlCol="0">
            <a:spAutoFit/>
          </a:bodyPr>
          <a:lstStyle/>
          <a:p>
            <a:r>
              <a:rPr lang="en-US" sz="3200" dirty="0" smtClean="0"/>
              <a:t>Reference: </a:t>
            </a:r>
          </a:p>
          <a:p>
            <a:endParaRPr lang="en-US" sz="3200" dirty="0"/>
          </a:p>
          <a:p>
            <a:r>
              <a:rPr lang="en-US" sz="3200" dirty="0" smtClean="0"/>
              <a:t>Sermons 1,2 and 3</a:t>
            </a:r>
          </a:p>
          <a:p>
            <a:endParaRPr lang="en-US" sz="3200" dirty="0"/>
          </a:p>
          <a:p>
            <a:r>
              <a:rPr lang="en-US" sz="3200" dirty="0" smtClean="0"/>
              <a:t>1Kings 17 – 2Kings 2</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t>The Life and Times of Elisha the Prophet</a:t>
            </a:r>
            <a:endParaRPr lang="en-US" sz="4800" dirty="0"/>
          </a:p>
        </p:txBody>
      </p:sp>
      <p:sp>
        <p:nvSpPr>
          <p:cNvPr id="4" name="TextBox 3"/>
          <p:cNvSpPr txBox="1"/>
          <p:nvPr/>
        </p:nvSpPr>
        <p:spPr>
          <a:xfrm>
            <a:off x="5004048" y="2492896"/>
            <a:ext cx="3816424" cy="2554545"/>
          </a:xfrm>
          <a:prstGeom prst="rect">
            <a:avLst/>
          </a:prstGeom>
          <a:noFill/>
        </p:spPr>
        <p:txBody>
          <a:bodyPr wrap="square" rtlCol="0">
            <a:spAutoFit/>
          </a:bodyPr>
          <a:lstStyle/>
          <a:p>
            <a:r>
              <a:rPr lang="en-US" sz="3200" dirty="0" smtClean="0"/>
              <a:t>Reference: </a:t>
            </a:r>
          </a:p>
          <a:p>
            <a:endParaRPr lang="en-US" sz="3200" dirty="0"/>
          </a:p>
          <a:p>
            <a:r>
              <a:rPr lang="en-US" sz="3200" dirty="0" smtClean="0"/>
              <a:t>Bible studies 1 - </a:t>
            </a:r>
            <a:r>
              <a:rPr lang="en-US" sz="3200" dirty="0"/>
              <a:t>5</a:t>
            </a:r>
            <a:endParaRPr lang="en-US" sz="3200" dirty="0" smtClean="0"/>
          </a:p>
          <a:p>
            <a:endParaRPr lang="en-US" sz="3200" dirty="0"/>
          </a:p>
          <a:p>
            <a:r>
              <a:rPr lang="en-US" sz="3200" dirty="0" smtClean="0"/>
              <a:t>1Kings 19 – 2Kings 13</a:t>
            </a:r>
            <a:endParaRPr lang="en-US" sz="3200" dirty="0"/>
          </a:p>
        </p:txBody>
      </p:sp>
      <p:pic>
        <p:nvPicPr>
          <p:cNvPr id="5" name="Picture 4" descr="elisha.jpg"/>
          <p:cNvPicPr>
            <a:picLocks noChangeAspect="1"/>
          </p:cNvPicPr>
          <p:nvPr/>
        </p:nvPicPr>
        <p:blipFill>
          <a:blip r:embed="rId2" cstate="print"/>
          <a:stretch>
            <a:fillRect/>
          </a:stretch>
        </p:blipFill>
        <p:spPr>
          <a:xfrm>
            <a:off x="226280" y="1916832"/>
            <a:ext cx="4710585" cy="352839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isha1.jpg"/>
          <p:cNvPicPr>
            <a:picLocks noChangeAspect="1"/>
          </p:cNvPicPr>
          <p:nvPr/>
        </p:nvPicPr>
        <p:blipFill>
          <a:blip r:embed="rId2" cstate="print"/>
          <a:stretch>
            <a:fillRect/>
          </a:stretch>
        </p:blipFill>
        <p:spPr>
          <a:xfrm>
            <a:off x="611560" y="548680"/>
            <a:ext cx="7884368" cy="591327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three points</a:t>
            </a:r>
            <a:endParaRPr lang="en-US" dirty="0"/>
          </a:p>
        </p:txBody>
      </p:sp>
      <p:sp>
        <p:nvSpPr>
          <p:cNvPr id="3" name="TextBox 2"/>
          <p:cNvSpPr txBox="1"/>
          <p:nvPr/>
        </p:nvSpPr>
        <p:spPr>
          <a:xfrm>
            <a:off x="539552" y="1916832"/>
            <a:ext cx="8136904" cy="3170099"/>
          </a:xfrm>
          <a:prstGeom prst="rect">
            <a:avLst/>
          </a:prstGeom>
          <a:noFill/>
        </p:spPr>
        <p:txBody>
          <a:bodyPr wrap="square" rtlCol="0">
            <a:spAutoFit/>
          </a:bodyPr>
          <a:lstStyle/>
          <a:p>
            <a:pPr marL="342900" indent="-342900">
              <a:buFont typeface="+mj-lt"/>
              <a:buAutoNum type="arabicPeriod"/>
            </a:pPr>
            <a:r>
              <a:rPr lang="en-US" sz="4000" dirty="0" smtClean="0"/>
              <a:t>Checking out the context</a:t>
            </a:r>
          </a:p>
          <a:p>
            <a:pPr marL="342900" indent="-342900">
              <a:buFont typeface="+mj-lt"/>
              <a:buAutoNum type="arabicPeriod"/>
            </a:pPr>
            <a:endParaRPr lang="en-US" sz="4000" dirty="0"/>
          </a:p>
          <a:p>
            <a:pPr marL="342900" indent="-342900">
              <a:buFont typeface="+mj-lt"/>
              <a:buAutoNum type="arabicPeriod"/>
            </a:pPr>
            <a:r>
              <a:rPr lang="en-US" sz="4000" dirty="0" smtClean="0"/>
              <a:t>Reflecting on the story</a:t>
            </a:r>
          </a:p>
          <a:p>
            <a:pPr marL="342900" indent="-342900">
              <a:buFont typeface="+mj-lt"/>
              <a:buAutoNum type="arabicPeriod"/>
            </a:pPr>
            <a:endParaRPr lang="en-US" sz="4000" dirty="0"/>
          </a:p>
          <a:p>
            <a:pPr marL="342900" indent="-342900">
              <a:buFont typeface="+mj-lt"/>
              <a:buAutoNum type="arabicPeriod"/>
            </a:pPr>
            <a:r>
              <a:rPr lang="en-US" sz="4000" dirty="0" smtClean="0"/>
              <a:t>Learning the lessons</a:t>
            </a:r>
            <a:endParaRPr lang="en-US" sz="4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Checking out the Context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kings of israel and judah.png"/>
          <p:cNvPicPr>
            <a:picLocks noChangeAspect="1"/>
          </p:cNvPicPr>
          <p:nvPr/>
        </p:nvPicPr>
        <p:blipFill>
          <a:blip r:embed="rId2" cstate="print"/>
          <a:stretch>
            <a:fillRect/>
          </a:stretch>
        </p:blipFill>
        <p:spPr>
          <a:xfrm>
            <a:off x="572250" y="548680"/>
            <a:ext cx="7987024" cy="576064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hets-of-ot-870bc-465bc.jpg"/>
          <p:cNvPicPr>
            <a:picLocks noChangeAspect="1"/>
          </p:cNvPicPr>
          <p:nvPr/>
        </p:nvPicPr>
        <p:blipFill>
          <a:blip r:embed="rId2" cstate="print"/>
          <a:stretch>
            <a:fillRect/>
          </a:stretch>
        </p:blipFill>
        <p:spPr>
          <a:xfrm>
            <a:off x="1979712" y="188640"/>
            <a:ext cx="4923658" cy="636899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Elisha the miracle worker</a:t>
            </a:r>
            <a:endParaRPr lang="en-US" dirty="0"/>
          </a:p>
        </p:txBody>
      </p:sp>
      <p:pic>
        <p:nvPicPr>
          <p:cNvPr id="3" name="Picture 2" descr="axe head.jpg"/>
          <p:cNvPicPr>
            <a:picLocks noChangeAspect="1"/>
          </p:cNvPicPr>
          <p:nvPr/>
        </p:nvPicPr>
        <p:blipFill>
          <a:blip r:embed="rId2" cstate="print"/>
          <a:stretch>
            <a:fillRect/>
          </a:stretch>
        </p:blipFill>
        <p:spPr>
          <a:xfrm>
            <a:off x="1403648" y="1412776"/>
            <a:ext cx="6248628" cy="504056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3688" y="1916832"/>
            <a:ext cx="5796459" cy="3170099"/>
          </a:xfrm>
          <a:prstGeom prst="rect">
            <a:avLst/>
          </a:prstGeom>
          <a:noFill/>
        </p:spPr>
        <p:txBody>
          <a:bodyPr wrap="none" rtlCol="0">
            <a:spAutoFit/>
          </a:bodyPr>
          <a:lstStyle/>
          <a:p>
            <a:pPr>
              <a:buFont typeface="Arial" pitchFamily="34" charset="0"/>
              <a:buChar char="•"/>
            </a:pPr>
            <a:r>
              <a:rPr lang="en-US" sz="4000" dirty="0" smtClean="0"/>
              <a:t>Famine in the land</a:t>
            </a:r>
          </a:p>
          <a:p>
            <a:pPr>
              <a:buFont typeface="Arial" pitchFamily="34" charset="0"/>
              <a:buChar char="•"/>
            </a:pPr>
            <a:endParaRPr lang="en-US" sz="4000" dirty="0"/>
          </a:p>
          <a:p>
            <a:pPr>
              <a:buFont typeface="Arial" pitchFamily="34" charset="0"/>
              <a:buChar char="•"/>
            </a:pPr>
            <a:r>
              <a:rPr lang="en-US" sz="4000" dirty="0" smtClean="0"/>
              <a:t>Elisha the responsible one</a:t>
            </a:r>
          </a:p>
          <a:p>
            <a:pPr>
              <a:buFont typeface="Arial" pitchFamily="34" charset="0"/>
              <a:buChar char="•"/>
            </a:pPr>
            <a:endParaRPr lang="en-US" sz="4000" dirty="0"/>
          </a:p>
          <a:p>
            <a:pPr>
              <a:buFont typeface="Arial" pitchFamily="34" charset="0"/>
              <a:buChar char="•"/>
            </a:pPr>
            <a:r>
              <a:rPr lang="en-US" sz="4000" dirty="0" smtClean="0"/>
              <a:t>A challenge met by Elisha</a:t>
            </a:r>
            <a:endParaRPr lang="en-US" sz="4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Chronicles perspective</a:t>
            </a:r>
            <a:endParaRPr lang="en-US" dirty="0"/>
          </a:p>
        </p:txBody>
      </p:sp>
      <p:sp>
        <p:nvSpPr>
          <p:cNvPr id="3" name="TextBox 2"/>
          <p:cNvSpPr txBox="1"/>
          <p:nvPr/>
        </p:nvSpPr>
        <p:spPr>
          <a:xfrm>
            <a:off x="683568" y="1484784"/>
            <a:ext cx="7848872" cy="4401205"/>
          </a:xfrm>
          <a:prstGeom prst="rect">
            <a:avLst/>
          </a:prstGeom>
          <a:noFill/>
        </p:spPr>
        <p:txBody>
          <a:bodyPr wrap="square" rtlCol="0">
            <a:spAutoFit/>
          </a:bodyPr>
          <a:lstStyle/>
          <a:p>
            <a:r>
              <a:rPr lang="en-US" sz="4000" dirty="0" smtClean="0"/>
              <a:t>1 &amp;2 Chronicles more or less covers the period covered by 1&amp;2 Samuel and 1&amp;2 Kings but hardly makes any mention of Elijah and Elisha. Its concern is for the </a:t>
            </a:r>
            <a:r>
              <a:rPr lang="en-US" sz="4000" dirty="0" err="1" smtClean="0"/>
              <a:t>honour</a:t>
            </a:r>
            <a:r>
              <a:rPr lang="en-US" sz="4000" dirty="0" smtClean="0"/>
              <a:t> and glory of God and what happens when this is neglected and / or upheld.</a:t>
            </a:r>
            <a:endParaRPr lang="en-US" sz="4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Reflecting on the story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548680"/>
            <a:ext cx="8707961" cy="5632311"/>
          </a:xfrm>
          <a:prstGeom prst="rect">
            <a:avLst/>
          </a:prstGeom>
          <a:noFill/>
        </p:spPr>
        <p:txBody>
          <a:bodyPr wrap="none" rtlCol="0">
            <a:spAutoFit/>
          </a:bodyPr>
          <a:lstStyle/>
          <a:p>
            <a:pPr marL="742950" indent="-742950">
              <a:buFont typeface="Arial" pitchFamily="34" charset="0"/>
              <a:buChar char="•"/>
            </a:pPr>
            <a:r>
              <a:rPr lang="en-US" sz="4000" dirty="0" smtClean="0"/>
              <a:t>Keeping a promise</a:t>
            </a:r>
          </a:p>
          <a:p>
            <a:pPr marL="742950" indent="-742950">
              <a:buFont typeface="Arial" pitchFamily="34" charset="0"/>
              <a:buChar char="•"/>
            </a:pPr>
            <a:endParaRPr lang="en-US" sz="4000" dirty="0" smtClean="0"/>
          </a:p>
          <a:p>
            <a:pPr marL="742950" indent="-742950">
              <a:buFont typeface="Arial" pitchFamily="34" charset="0"/>
              <a:buChar char="•"/>
            </a:pPr>
            <a:r>
              <a:rPr lang="en-US" sz="4000" dirty="0" smtClean="0"/>
              <a:t>Roger’s induction</a:t>
            </a:r>
          </a:p>
          <a:p>
            <a:pPr marL="742950" indent="-742950">
              <a:buFont typeface="Arial" pitchFamily="34" charset="0"/>
              <a:buChar char="•"/>
            </a:pPr>
            <a:endParaRPr lang="en-US" sz="4000" dirty="0" smtClean="0"/>
          </a:p>
          <a:p>
            <a:pPr marL="742950" indent="-742950">
              <a:buFont typeface="Arial" pitchFamily="34" charset="0"/>
              <a:buChar char="•"/>
            </a:pPr>
            <a:r>
              <a:rPr lang="en-US" sz="4000" dirty="0" smtClean="0"/>
              <a:t>Ray’s friend’s response</a:t>
            </a:r>
          </a:p>
          <a:p>
            <a:pPr marL="742950" indent="-742950">
              <a:buFont typeface="Arial" pitchFamily="34" charset="0"/>
              <a:buChar char="•"/>
            </a:pPr>
            <a:endParaRPr lang="en-US" sz="4000" dirty="0" smtClean="0"/>
          </a:p>
          <a:p>
            <a:pPr marL="742950" indent="-742950">
              <a:buFont typeface="Arial" pitchFamily="34" charset="0"/>
              <a:buChar char="•"/>
            </a:pPr>
            <a:r>
              <a:rPr lang="en-US" sz="4000" dirty="0" smtClean="0"/>
              <a:t>Someone Roger and Ray approves off</a:t>
            </a:r>
          </a:p>
          <a:p>
            <a:pPr marL="742950" indent="-742950">
              <a:buFont typeface="Arial" pitchFamily="34" charset="0"/>
              <a:buChar char="•"/>
            </a:pPr>
            <a:endParaRPr lang="en-US" sz="4000" dirty="0"/>
          </a:p>
          <a:p>
            <a:pPr marL="742950" indent="-742950">
              <a:buFont typeface="Arial" pitchFamily="34" charset="0"/>
              <a:buChar char="•"/>
            </a:pPr>
            <a:r>
              <a:rPr lang="en-US" sz="4000" dirty="0" smtClean="0"/>
              <a:t>All gleaning something different</a:t>
            </a:r>
            <a:endParaRPr lang="en-US" sz="4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ot poker.jpg"/>
          <p:cNvPicPr>
            <a:picLocks noChangeAspect="1"/>
          </p:cNvPicPr>
          <p:nvPr/>
        </p:nvPicPr>
        <p:blipFill>
          <a:blip r:embed="rId2" cstate="print"/>
          <a:stretch>
            <a:fillRect/>
          </a:stretch>
        </p:blipFill>
        <p:spPr>
          <a:xfrm>
            <a:off x="904875" y="1323975"/>
            <a:ext cx="7334250" cy="421005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t2a.jpg"/>
          <p:cNvPicPr>
            <a:picLocks noChangeAspect="1"/>
          </p:cNvPicPr>
          <p:nvPr/>
        </p:nvPicPr>
        <p:blipFill>
          <a:blip r:embed="rId2" cstate="print"/>
          <a:stretch>
            <a:fillRect/>
          </a:stretch>
        </p:blipFill>
        <p:spPr>
          <a:xfrm>
            <a:off x="107504" y="116632"/>
            <a:ext cx="4813380" cy="3293976"/>
          </a:xfrm>
          <a:prstGeom prst="rect">
            <a:avLst/>
          </a:prstGeom>
        </p:spPr>
      </p:pic>
      <p:pic>
        <p:nvPicPr>
          <p:cNvPr id="4" name="Picture 3" descr="pot2.jpg"/>
          <p:cNvPicPr>
            <a:picLocks noChangeAspect="1"/>
          </p:cNvPicPr>
          <p:nvPr/>
        </p:nvPicPr>
        <p:blipFill>
          <a:blip r:embed="rId3" cstate="print"/>
          <a:stretch>
            <a:fillRect/>
          </a:stretch>
        </p:blipFill>
        <p:spPr>
          <a:xfrm>
            <a:off x="4283968" y="3573016"/>
            <a:ext cx="4684592" cy="319455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260648"/>
            <a:ext cx="5507020" cy="6309420"/>
          </a:xfrm>
          <a:prstGeom prst="rect">
            <a:avLst/>
          </a:prstGeom>
          <a:noFill/>
        </p:spPr>
        <p:txBody>
          <a:bodyPr wrap="none" rtlCol="0">
            <a:spAutoFit/>
          </a:bodyPr>
          <a:lstStyle/>
          <a:p>
            <a:pPr>
              <a:buFont typeface="Arial" pitchFamily="34" charset="0"/>
              <a:buChar char="•"/>
            </a:pPr>
            <a:r>
              <a:rPr lang="en-US" sz="4000" dirty="0" smtClean="0"/>
              <a:t>A difficult situation</a:t>
            </a:r>
          </a:p>
          <a:p>
            <a:endParaRPr lang="en-US" sz="2800" dirty="0" smtClean="0"/>
          </a:p>
          <a:p>
            <a:pPr>
              <a:buFont typeface="Arial" pitchFamily="34" charset="0"/>
              <a:buChar char="•"/>
            </a:pPr>
            <a:r>
              <a:rPr lang="en-US" sz="4000" dirty="0" smtClean="0"/>
              <a:t>A practical need</a:t>
            </a:r>
          </a:p>
          <a:p>
            <a:endParaRPr lang="en-US" sz="3200" dirty="0" smtClean="0"/>
          </a:p>
          <a:p>
            <a:pPr>
              <a:buFont typeface="Arial" pitchFamily="34" charset="0"/>
              <a:buChar char="•"/>
            </a:pPr>
            <a:r>
              <a:rPr lang="en-US" sz="4000" dirty="0" smtClean="0"/>
              <a:t>An appropriate response</a:t>
            </a:r>
          </a:p>
          <a:p>
            <a:endParaRPr lang="en-US" sz="3200" dirty="0"/>
          </a:p>
          <a:p>
            <a:pPr>
              <a:buFont typeface="Arial" pitchFamily="34" charset="0"/>
              <a:buChar char="•"/>
            </a:pPr>
            <a:r>
              <a:rPr lang="en-US" sz="4000" dirty="0" smtClean="0"/>
              <a:t>An honest mistake</a:t>
            </a:r>
          </a:p>
          <a:p>
            <a:endParaRPr lang="en-US" sz="3200" dirty="0"/>
          </a:p>
          <a:p>
            <a:pPr>
              <a:buFont typeface="Arial" pitchFamily="34" charset="0"/>
              <a:buChar char="•"/>
            </a:pPr>
            <a:r>
              <a:rPr lang="en-US" sz="4000" dirty="0" smtClean="0"/>
              <a:t>A brilliant solution</a:t>
            </a:r>
          </a:p>
          <a:p>
            <a:endParaRPr lang="en-US" sz="3200" dirty="0" smtClean="0"/>
          </a:p>
          <a:p>
            <a:pPr>
              <a:buFont typeface="Arial" pitchFamily="34" charset="0"/>
              <a:buChar char="•"/>
            </a:pPr>
            <a:r>
              <a:rPr lang="en-US" sz="4000" dirty="0" smtClean="0"/>
              <a:t>A happy outcome</a:t>
            </a:r>
            <a:endParaRPr lang="en-US" sz="4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t3.jpg"/>
          <p:cNvPicPr>
            <a:picLocks noChangeAspect="1"/>
          </p:cNvPicPr>
          <p:nvPr/>
        </p:nvPicPr>
        <p:blipFill>
          <a:blip r:embed="rId2" cstate="print"/>
          <a:stretch>
            <a:fillRect/>
          </a:stretch>
        </p:blipFill>
        <p:spPr>
          <a:xfrm>
            <a:off x="1460500" y="254000"/>
            <a:ext cx="6223000" cy="6350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the lessons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Temptations of Jesus (Matthew 4)</a:t>
            </a:r>
            <a:endParaRPr lang="en-US" dirty="0"/>
          </a:p>
        </p:txBody>
      </p:sp>
      <p:sp>
        <p:nvSpPr>
          <p:cNvPr id="3" name="TextBox 2"/>
          <p:cNvSpPr txBox="1"/>
          <p:nvPr/>
        </p:nvSpPr>
        <p:spPr>
          <a:xfrm>
            <a:off x="539552" y="1700808"/>
            <a:ext cx="8208912" cy="4524315"/>
          </a:xfrm>
          <a:prstGeom prst="rect">
            <a:avLst/>
          </a:prstGeom>
          <a:noFill/>
        </p:spPr>
        <p:txBody>
          <a:bodyPr wrap="square" rtlCol="0">
            <a:spAutoFit/>
          </a:bodyPr>
          <a:lstStyle/>
          <a:p>
            <a:r>
              <a:rPr lang="en-GB" sz="2400" dirty="0" smtClean="0"/>
              <a:t>1. The tempter came to him and said, “If you are the Son of God, tell these stones to become bread.” Jesus answered, “It is written: ‘Man shall not live on bread alone, but on every word that comes from the mouth of God.’” (3,4)</a:t>
            </a:r>
          </a:p>
          <a:p>
            <a:endParaRPr lang="en-GB" sz="2400" dirty="0" smtClean="0"/>
          </a:p>
          <a:p>
            <a:r>
              <a:rPr lang="en-GB" sz="2400" dirty="0" smtClean="0"/>
              <a:t>2. “If you are the Son of God,” he said, “throw yourself down. For it is written: ... Jesus answered him, “It is also written: ‘Do not put the Lord your God to the test.’” (6,7)</a:t>
            </a:r>
          </a:p>
          <a:p>
            <a:endParaRPr lang="en-GB" sz="2400" dirty="0" smtClean="0"/>
          </a:p>
          <a:p>
            <a:r>
              <a:rPr lang="en-GB" sz="2400" dirty="0" smtClean="0"/>
              <a:t>3 “All this I will give you,” he said, “if you will bow down and worship me.” Jesus said to him, “Away from me, Satan! For it is written: ‘Worship the Lord your God, and serve him only.’” (9,10)</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that can trip us up</a:t>
            </a:r>
            <a:endParaRPr lang="en-US" dirty="0"/>
          </a:p>
        </p:txBody>
      </p:sp>
      <p:sp>
        <p:nvSpPr>
          <p:cNvPr id="3" name="TextBox 2"/>
          <p:cNvSpPr txBox="1"/>
          <p:nvPr/>
        </p:nvSpPr>
        <p:spPr>
          <a:xfrm>
            <a:off x="611560" y="1268760"/>
            <a:ext cx="8280920" cy="5386090"/>
          </a:xfrm>
          <a:prstGeom prst="rect">
            <a:avLst/>
          </a:prstGeom>
          <a:noFill/>
        </p:spPr>
        <p:txBody>
          <a:bodyPr wrap="square" rtlCol="0">
            <a:spAutoFit/>
          </a:bodyPr>
          <a:lstStyle/>
          <a:p>
            <a:pPr>
              <a:buFont typeface="Arial" pitchFamily="34" charset="0"/>
              <a:buChar char="•"/>
            </a:pPr>
            <a:r>
              <a:rPr lang="en-US" sz="3200" dirty="0" smtClean="0"/>
              <a:t> </a:t>
            </a:r>
            <a:r>
              <a:rPr lang="en-US" sz="3200" b="1" dirty="0" smtClean="0"/>
              <a:t>Sex</a:t>
            </a:r>
          </a:p>
          <a:p>
            <a:endParaRPr lang="en-US" sz="1200" b="1" dirty="0" smtClean="0"/>
          </a:p>
          <a:p>
            <a:pPr>
              <a:buFont typeface="Arial" pitchFamily="34" charset="0"/>
              <a:buChar char="•"/>
            </a:pPr>
            <a:r>
              <a:rPr lang="en-US" sz="3200" b="1" dirty="0" smtClean="0"/>
              <a:t> Power</a:t>
            </a:r>
          </a:p>
          <a:p>
            <a:endParaRPr lang="en-US" sz="1200" b="1" dirty="0" smtClean="0"/>
          </a:p>
          <a:p>
            <a:pPr>
              <a:buFont typeface="Arial" pitchFamily="34" charset="0"/>
              <a:buChar char="•"/>
            </a:pPr>
            <a:r>
              <a:rPr lang="en-US" sz="3200" b="1" dirty="0" smtClean="0"/>
              <a:t> Money</a:t>
            </a:r>
          </a:p>
          <a:p>
            <a:endParaRPr lang="en-US" sz="2800" dirty="0"/>
          </a:p>
          <a:p>
            <a:r>
              <a:rPr lang="en-US" sz="2800" dirty="0" smtClean="0"/>
              <a:t>All of which can if wrongly dealt with spoil the good that may be in the pot, together with a whole lot more.</a:t>
            </a:r>
          </a:p>
          <a:p>
            <a:endParaRPr lang="en-US" sz="2800" dirty="0"/>
          </a:p>
          <a:p>
            <a:r>
              <a:rPr lang="en-GB" sz="2800" dirty="0" smtClean="0"/>
              <a:t>“For we have not an high priest which cannot be touched with the feeling of our infirmities; but was in all points tempted like as we are, yet without sin” (Hebrews 3:4)</a:t>
            </a: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US" dirty="0" smtClean="0"/>
              <a:t>On not loving the World</a:t>
            </a:r>
            <a:endParaRPr lang="en-US" dirty="0"/>
          </a:p>
        </p:txBody>
      </p:sp>
      <p:sp>
        <p:nvSpPr>
          <p:cNvPr id="3" name="TextBox 2"/>
          <p:cNvSpPr txBox="1"/>
          <p:nvPr/>
        </p:nvSpPr>
        <p:spPr>
          <a:xfrm>
            <a:off x="539552" y="1196752"/>
            <a:ext cx="7992888" cy="5355312"/>
          </a:xfrm>
          <a:prstGeom prst="rect">
            <a:avLst/>
          </a:prstGeom>
          <a:noFill/>
        </p:spPr>
        <p:txBody>
          <a:bodyPr wrap="square" rtlCol="0">
            <a:spAutoFit/>
          </a:bodyPr>
          <a:lstStyle/>
          <a:p>
            <a:r>
              <a:rPr lang="en-GB" sz="3600" baseline="30000" dirty="0" smtClean="0"/>
              <a:t>”</a:t>
            </a:r>
            <a:r>
              <a:rPr lang="en-GB" sz="3600" dirty="0" smtClean="0"/>
              <a:t>Do not love the world or anything in the world. If anyone loves the world, love for the Father is not in them. For everything in the world—the lust of the flesh, the lust of the eyes, and the pride of life—comes not from the Father but from the world. The world and its desires pass away, but whoever does the will of God lives forever.” 1John 2 15-17</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Catching the little foxes</a:t>
            </a:r>
            <a:endParaRPr lang="en-US" sz="4800" dirty="0"/>
          </a:p>
        </p:txBody>
      </p:sp>
      <p:sp>
        <p:nvSpPr>
          <p:cNvPr id="3" name="TextBox 2"/>
          <p:cNvSpPr txBox="1"/>
          <p:nvPr/>
        </p:nvSpPr>
        <p:spPr>
          <a:xfrm>
            <a:off x="755576" y="2060848"/>
            <a:ext cx="7848872" cy="1754326"/>
          </a:xfrm>
          <a:prstGeom prst="rect">
            <a:avLst/>
          </a:prstGeom>
          <a:noFill/>
        </p:spPr>
        <p:txBody>
          <a:bodyPr wrap="square" rtlCol="0">
            <a:spAutoFit/>
          </a:bodyPr>
          <a:lstStyle/>
          <a:p>
            <a:r>
              <a:rPr lang="en-GB" sz="3600" dirty="0" smtClean="0"/>
              <a:t>"Take us the foxes, the little foxes, that spoil the vines: for our vines have tender grapes" Song of Solomon 2:15 </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US" dirty="0" smtClean="0"/>
              <a:t>Our challenge</a:t>
            </a:r>
            <a:endParaRPr lang="en-US" dirty="0"/>
          </a:p>
        </p:txBody>
      </p:sp>
      <p:sp>
        <p:nvSpPr>
          <p:cNvPr id="3" name="TextBox 2"/>
          <p:cNvSpPr txBox="1"/>
          <p:nvPr/>
        </p:nvSpPr>
        <p:spPr>
          <a:xfrm>
            <a:off x="539552" y="1124744"/>
            <a:ext cx="8064896" cy="5539978"/>
          </a:xfrm>
          <a:prstGeom prst="rect">
            <a:avLst/>
          </a:prstGeom>
          <a:noFill/>
        </p:spPr>
        <p:txBody>
          <a:bodyPr wrap="square" rtlCol="0">
            <a:spAutoFit/>
          </a:bodyPr>
          <a:lstStyle/>
          <a:p>
            <a:r>
              <a:rPr lang="en-GB" sz="2800" dirty="0" smtClean="0"/>
              <a:t>“I beseech you therefore, brethren, by the mercies of God, that ye present your bodies a living sacrifice, holy, acceptable unto God, which is your reasonable service. And be not conformed to this world: but be ye transformed by the renewing of your mind, that ye may prove what is that good, and acceptable, and perfect, will of God.” Romans 12 1-2</a:t>
            </a:r>
          </a:p>
          <a:p>
            <a:endParaRPr lang="en-GB" sz="2800" dirty="0"/>
          </a:p>
          <a:p>
            <a:r>
              <a:rPr lang="en-GB" sz="2800" dirty="0" smtClean="0"/>
              <a:t>The great challenge for us is that little bit of death in the pot can ruin the rest that is good and wholesome and if we are to make inroads into extending the Kingdom of God we must deal with death in the pot.</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A song and a prayer</a:t>
            </a:r>
            <a:endParaRPr lang="en-US" sz="4800" dirty="0"/>
          </a:p>
        </p:txBody>
      </p:sp>
      <p:sp>
        <p:nvSpPr>
          <p:cNvPr id="3" name="TextBox 2"/>
          <p:cNvSpPr txBox="1"/>
          <p:nvPr/>
        </p:nvSpPr>
        <p:spPr>
          <a:xfrm>
            <a:off x="827584" y="1772816"/>
            <a:ext cx="7488832" cy="4308872"/>
          </a:xfrm>
          <a:prstGeom prst="rect">
            <a:avLst/>
          </a:prstGeom>
          <a:noFill/>
        </p:spPr>
        <p:txBody>
          <a:bodyPr wrap="square" rtlCol="0">
            <a:spAutoFit/>
          </a:bodyPr>
          <a:lstStyle/>
          <a:p>
            <a:r>
              <a:rPr lang="en-GB" sz="3200" dirty="0" smtClean="0"/>
              <a:t>“There is a balm in Gilead to make the wounded whole, there is a balm in Gilead to heal the sin-sick soul.”</a:t>
            </a:r>
          </a:p>
          <a:p>
            <a:endParaRPr lang="en-GB" sz="3200" dirty="0" smtClean="0"/>
          </a:p>
          <a:p>
            <a:r>
              <a:rPr lang="en-GB" sz="3200" dirty="0" smtClean="0"/>
              <a:t>“Search me, O God, and know my heart: try me, and know my thoughts: And see if there be any wicked way in me, and lead me in the way everlasting.” Psalm 139:23-24</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448</TotalTime>
  <Words>729</Words>
  <Application>Microsoft Office PowerPoint</Application>
  <PresentationFormat>On-screen Show (4:3)</PresentationFormat>
  <Paragraphs>80</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Death in the Pot</vt:lpstr>
      <vt:lpstr>The Life and Times of Elijah the Prophet</vt:lpstr>
      <vt:lpstr>The Life and Times of Elisha the Prophet</vt:lpstr>
      <vt:lpstr>Slide 4</vt:lpstr>
      <vt:lpstr>My three points</vt:lpstr>
      <vt:lpstr>Checking out the Context</vt:lpstr>
      <vt:lpstr>Slide 7</vt:lpstr>
      <vt:lpstr>Slide 8</vt:lpstr>
      <vt:lpstr>Elisha the miracle worker</vt:lpstr>
      <vt:lpstr>Slide 10</vt:lpstr>
      <vt:lpstr>A Chronicles perspective</vt:lpstr>
      <vt:lpstr>Reflecting on the story</vt:lpstr>
      <vt:lpstr>Slide 13</vt:lpstr>
      <vt:lpstr>Slide 14</vt:lpstr>
      <vt:lpstr>Slide 15</vt:lpstr>
      <vt:lpstr>Slide 16</vt:lpstr>
      <vt:lpstr>Slide 17</vt:lpstr>
      <vt:lpstr>Learning the lessons</vt:lpstr>
      <vt:lpstr>The Temptations of Jesus (Matthew 4)</vt:lpstr>
      <vt:lpstr>Things that can trip us up</vt:lpstr>
      <vt:lpstr>On not loving the World</vt:lpstr>
      <vt:lpstr>Catching the little foxes</vt:lpstr>
      <vt:lpstr>Our challenge</vt:lpstr>
      <vt:lpstr>A song and a prayer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Death in the Pot</dc:title>
  <dc:creator>John</dc:creator>
  <cp:lastModifiedBy>John</cp:lastModifiedBy>
  <cp:revision>19</cp:revision>
  <dcterms:created xsi:type="dcterms:W3CDTF">2018-07-15T07:46:57Z</dcterms:created>
  <dcterms:modified xsi:type="dcterms:W3CDTF">2018-07-15T15:14:57Z</dcterms:modified>
</cp:coreProperties>
</file>