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8"/>
  </p:handoutMasterIdLst>
  <p:sldIdLst>
    <p:sldId id="256" r:id="rId2"/>
    <p:sldId id="269" r:id="rId3"/>
    <p:sldId id="257" r:id="rId4"/>
    <p:sldId id="258" r:id="rId5"/>
    <p:sldId id="259" r:id="rId6"/>
    <p:sldId id="260" r:id="rId7"/>
    <p:sldId id="268" r:id="rId8"/>
    <p:sldId id="261" r:id="rId9"/>
    <p:sldId id="262" r:id="rId10"/>
    <p:sldId id="263" r:id="rId11"/>
    <p:sldId id="264" r:id="rId12"/>
    <p:sldId id="265" r:id="rId13"/>
    <p:sldId id="266" r:id="rId14"/>
    <p:sldId id="267"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3" autoAdjust="0"/>
  </p:normalViewPr>
  <p:slideViewPr>
    <p:cSldViewPr>
      <p:cViewPr varScale="1">
        <p:scale>
          <a:sx n="122" d="100"/>
          <a:sy n="122" d="100"/>
        </p:scale>
        <p:origin x="-132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41DA76-50B0-4717-AE1D-DD5E9511D73B}" type="datetimeFigureOut">
              <a:rPr lang="en-US" smtClean="0"/>
              <a:t>5/14/2017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141927-0391-4A1A-97E3-04146AB5E5EA}"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A8C3E5-E290-4337-BF85-C0C2B9AF9B3A}" type="datetimeFigureOut">
              <a:rPr lang="en-US" smtClean="0"/>
              <a:pPr/>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8C3E5-E290-4337-BF85-C0C2B9AF9B3A}" type="datetimeFigureOut">
              <a:rPr lang="en-US" smtClean="0"/>
              <a:pPr/>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A8C3E5-E290-4337-BF85-C0C2B9AF9B3A}" type="datetimeFigureOut">
              <a:rPr lang="en-US" smtClean="0"/>
              <a:pPr/>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A8C3E5-E290-4337-BF85-C0C2B9AF9B3A}" type="datetimeFigureOut">
              <a:rPr lang="en-US" smtClean="0"/>
              <a:pPr/>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A8C3E5-E290-4337-BF85-C0C2B9AF9B3A}" type="datetimeFigureOut">
              <a:rPr lang="en-US" smtClean="0"/>
              <a:pPr/>
              <a:t>5/14/2017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A8C3E5-E290-4337-BF85-C0C2B9AF9B3A}" type="datetimeFigureOut">
              <a:rPr lang="en-US" smtClean="0"/>
              <a:pPr/>
              <a:t>5/14/2017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8C3E5-E290-4337-BF85-C0C2B9AF9B3A}" type="datetimeFigureOut">
              <a:rPr lang="en-US" smtClean="0"/>
              <a:pPr/>
              <a:t>5/14/2017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A8C3E5-E290-4337-BF85-C0C2B9AF9B3A}" type="datetimeFigureOut">
              <a:rPr lang="en-US" smtClean="0"/>
              <a:pPr/>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A8C3E5-E290-4337-BF85-C0C2B9AF9B3A}" type="datetimeFigureOut">
              <a:rPr lang="en-US" smtClean="0"/>
              <a:pPr/>
              <a:t>5/14/2017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8C3E5-E290-4337-BF85-C0C2B9AF9B3A}" type="datetimeFigureOut">
              <a:rPr lang="en-US" smtClean="0"/>
              <a:pPr/>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8C3E5-E290-4337-BF85-C0C2B9AF9B3A}" type="datetimeFigureOut">
              <a:rPr lang="en-US" smtClean="0"/>
              <a:pPr/>
              <a:t>5/14/2017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B6624-5722-49D2-82E6-FF987CBD670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8C3E5-E290-4337-BF85-C0C2B9AF9B3A}" type="datetimeFigureOut">
              <a:rPr lang="en-US" smtClean="0"/>
              <a:pPr/>
              <a:t>5/14/2017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B6624-5722-49D2-82E6-FF987CBD67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uised1.jpg"/>
          <p:cNvPicPr>
            <a:picLocks noChangeAspect="1"/>
          </p:cNvPicPr>
          <p:nvPr/>
        </p:nvPicPr>
        <p:blipFill>
          <a:blip r:embed="rId2" cstate="print"/>
          <a:stretch>
            <a:fillRect/>
          </a:stretch>
        </p:blipFill>
        <p:spPr>
          <a:xfrm>
            <a:off x="467544" y="332656"/>
            <a:ext cx="3940382" cy="5904656"/>
          </a:xfrm>
          <a:prstGeom prst="rect">
            <a:avLst/>
          </a:prstGeom>
        </p:spPr>
      </p:pic>
      <p:sp>
        <p:nvSpPr>
          <p:cNvPr id="5" name="TextBox 4"/>
          <p:cNvSpPr txBox="1"/>
          <p:nvPr/>
        </p:nvSpPr>
        <p:spPr>
          <a:xfrm>
            <a:off x="4932040" y="836712"/>
            <a:ext cx="4032448" cy="3046988"/>
          </a:xfrm>
          <a:prstGeom prst="rect">
            <a:avLst/>
          </a:prstGeom>
          <a:noFill/>
        </p:spPr>
        <p:txBody>
          <a:bodyPr wrap="square" rtlCol="0">
            <a:spAutoFit/>
          </a:bodyPr>
          <a:lstStyle/>
          <a:p>
            <a:r>
              <a:rPr lang="en-US" sz="3200" b="1" dirty="0" smtClean="0"/>
              <a:t>A Bruised Reed</a:t>
            </a:r>
          </a:p>
          <a:p>
            <a:endParaRPr lang="en-US" sz="3200" dirty="0"/>
          </a:p>
          <a:p>
            <a:r>
              <a:rPr lang="en-US" sz="3200" dirty="0" smtClean="0"/>
              <a:t>Isaiah 42 1-7</a:t>
            </a:r>
          </a:p>
          <a:p>
            <a:r>
              <a:rPr lang="en-US" sz="3200" dirty="0" smtClean="0"/>
              <a:t>cf. Matthew 12 9-21</a:t>
            </a:r>
          </a:p>
          <a:p>
            <a:endParaRPr lang="en-US" sz="3200" dirty="0"/>
          </a:p>
          <a:p>
            <a:r>
              <a:rPr lang="en-US" sz="3200" dirty="0" smtClean="0"/>
              <a:t>Ref. </a:t>
            </a:r>
            <a:r>
              <a:rPr lang="en-US" sz="3200" dirty="0" smtClean="0"/>
              <a:t>Philippians </a:t>
            </a:r>
            <a:r>
              <a:rPr lang="en-US" sz="3200" dirty="0" smtClean="0"/>
              <a:t>2 5-11</a:t>
            </a: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esus.jpg"/>
          <p:cNvPicPr>
            <a:picLocks noGrp="1" noChangeAspect="1"/>
          </p:cNvPicPr>
          <p:nvPr>
            <p:ph idx="1"/>
          </p:nvPr>
        </p:nvPicPr>
        <p:blipFill>
          <a:blip r:embed="rId2" cstate="print"/>
          <a:stretch>
            <a:fillRect/>
          </a:stretch>
        </p:blipFill>
        <p:spPr>
          <a:xfrm>
            <a:off x="467544" y="476672"/>
            <a:ext cx="8043737" cy="603280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xt.jpg"/>
          <p:cNvPicPr>
            <a:picLocks noGrp="1" noChangeAspect="1"/>
          </p:cNvPicPr>
          <p:nvPr>
            <p:ph idx="1"/>
          </p:nvPr>
        </p:nvPicPr>
        <p:blipFill>
          <a:blip r:embed="rId2" cstate="print"/>
          <a:stretch>
            <a:fillRect/>
          </a:stretch>
        </p:blipFill>
        <p:spPr>
          <a:xfrm>
            <a:off x="1475656" y="260648"/>
            <a:ext cx="6336704" cy="6336704"/>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70000" lnSpcReduction="20000"/>
          </a:bodyPr>
          <a:lstStyle/>
          <a:p>
            <a:r>
              <a:rPr lang="en-US" b="1" dirty="0" smtClean="0"/>
              <a:t>ESV: </a:t>
            </a:r>
            <a:r>
              <a:rPr lang="en-US" dirty="0" smtClean="0"/>
              <a:t>A bruised reed he will not break, and a faintly burning wick he will not quench; he will faithfully bring forth justice.</a:t>
            </a:r>
          </a:p>
          <a:p>
            <a:r>
              <a:rPr lang="en-US" b="1" dirty="0" smtClean="0"/>
              <a:t>KJV</a:t>
            </a:r>
            <a:r>
              <a:rPr lang="en-US" dirty="0" smtClean="0"/>
              <a:t>: A bruised reed shall he not break, and the smoking flax shall he not quench: he shall bring forth judgment unto truth.</a:t>
            </a:r>
          </a:p>
          <a:p>
            <a:r>
              <a:rPr lang="en-US" b="1" dirty="0" smtClean="0"/>
              <a:t>MSG</a:t>
            </a:r>
            <a:r>
              <a:rPr lang="en-US" dirty="0" smtClean="0"/>
              <a:t>: “Take a good look at my servant. I’m backing him to the hilt. He’s the one I chose, and I couldn’t be more pleased with him. I’ve bathed him with my Spirit, my life. He’ll set everything right among the nations. He won’t call attention to what he does with loud speeches or gaudy parades. He won’t brush aside the bruised and the hurt and he won’t disregard the small and insignificant, but he’ll steadily and firmly set things right. He won’t tire out and quit. He won’t be stopped until he’s finished his work—to set things right on earth. Far-flung ocean islands wait expectantly for his teaching.”</a:t>
            </a:r>
          </a:p>
          <a:p>
            <a:r>
              <a:rPr lang="en-US" b="1" dirty="0" smtClean="0"/>
              <a:t>NASB</a:t>
            </a:r>
            <a:r>
              <a:rPr lang="en-US" dirty="0" smtClean="0"/>
              <a:t>: “A bruised reed He will not break, and a dimly burning wick He will not extinguish; He will faithfully bring forth justice.</a:t>
            </a:r>
          </a:p>
          <a:p>
            <a:r>
              <a:rPr lang="en-US" b="1" dirty="0" smtClean="0"/>
              <a:t>NIV</a:t>
            </a:r>
            <a:r>
              <a:rPr lang="en-US" dirty="0" smtClean="0"/>
              <a:t>: A bruised reed he will not break, and a smoldering wick he will not snuff out. In faithfulness he will bring forth justice;</a:t>
            </a:r>
          </a:p>
          <a:p>
            <a:r>
              <a:rPr lang="en-US" b="1" dirty="0" smtClean="0"/>
              <a:t>NKJV</a:t>
            </a:r>
            <a:r>
              <a:rPr lang="en-US" dirty="0" smtClean="0"/>
              <a:t>: A bruised reed He will not break, and smoking flax He will not quench; He will bring forth justice for truth.</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IBBES-Richard-Sintzenich_detail.jpg"/>
          <p:cNvPicPr>
            <a:picLocks noChangeAspect="1"/>
          </p:cNvPicPr>
          <p:nvPr/>
        </p:nvPicPr>
        <p:blipFill>
          <a:blip r:embed="rId2" cstate="print"/>
          <a:stretch>
            <a:fillRect/>
          </a:stretch>
        </p:blipFill>
        <p:spPr>
          <a:xfrm>
            <a:off x="0" y="1628800"/>
            <a:ext cx="3185021" cy="3674509"/>
          </a:xfrm>
          <a:prstGeom prst="rect">
            <a:avLst/>
          </a:prstGeom>
        </p:spPr>
      </p:pic>
      <p:pic>
        <p:nvPicPr>
          <p:cNvPr id="5" name="Picture 4" descr="David-Wilkerson.jpg"/>
          <p:cNvPicPr>
            <a:picLocks noChangeAspect="1"/>
          </p:cNvPicPr>
          <p:nvPr/>
        </p:nvPicPr>
        <p:blipFill>
          <a:blip r:embed="rId3" cstate="print"/>
          <a:stretch>
            <a:fillRect/>
          </a:stretch>
        </p:blipFill>
        <p:spPr>
          <a:xfrm>
            <a:off x="3203848" y="1628800"/>
            <a:ext cx="3024336" cy="3657600"/>
          </a:xfrm>
          <a:prstGeom prst="rect">
            <a:avLst/>
          </a:prstGeom>
        </p:spPr>
      </p:pic>
      <p:pic>
        <p:nvPicPr>
          <p:cNvPr id="6" name="Picture 5" descr="Joni-Eareckson-Tada.jpg"/>
          <p:cNvPicPr>
            <a:picLocks noChangeAspect="1"/>
          </p:cNvPicPr>
          <p:nvPr/>
        </p:nvPicPr>
        <p:blipFill>
          <a:blip r:embed="rId4" cstate="print"/>
          <a:stretch>
            <a:fillRect/>
          </a:stretch>
        </p:blipFill>
        <p:spPr>
          <a:xfrm>
            <a:off x="6242489" y="1628800"/>
            <a:ext cx="2901511" cy="3645024"/>
          </a:xfrm>
          <a:prstGeom prst="rect">
            <a:avLst/>
          </a:prstGeom>
        </p:spPr>
      </p:pic>
      <p:sp>
        <p:nvSpPr>
          <p:cNvPr id="7" name="TextBox 6"/>
          <p:cNvSpPr txBox="1"/>
          <p:nvPr/>
        </p:nvSpPr>
        <p:spPr>
          <a:xfrm>
            <a:off x="107504" y="548680"/>
            <a:ext cx="9036496" cy="646331"/>
          </a:xfrm>
          <a:prstGeom prst="rect">
            <a:avLst/>
          </a:prstGeom>
          <a:noFill/>
        </p:spPr>
        <p:txBody>
          <a:bodyPr wrap="square" rtlCol="0">
            <a:spAutoFit/>
          </a:bodyPr>
          <a:lstStyle/>
          <a:p>
            <a:r>
              <a:rPr lang="en-US" sz="3600" dirty="0" smtClean="0"/>
              <a:t>What have these three people got in common?</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Servant or slave; </a:t>
            </a:r>
            <a:r>
              <a:rPr lang="en-US" dirty="0" err="1" smtClean="0"/>
              <a:t>doulos</a:t>
            </a:r>
            <a:r>
              <a:rPr lang="en-US" dirty="0" smtClean="0"/>
              <a:t> and </a:t>
            </a:r>
            <a:r>
              <a:rPr lang="en-US" dirty="0" err="1" smtClean="0"/>
              <a:t>ebed</a:t>
            </a:r>
            <a:endParaRPr lang="en-US" dirty="0"/>
          </a:p>
        </p:txBody>
      </p:sp>
      <p:sp>
        <p:nvSpPr>
          <p:cNvPr id="3" name="Content Placeholder 2"/>
          <p:cNvSpPr>
            <a:spLocks noGrp="1"/>
          </p:cNvSpPr>
          <p:nvPr>
            <p:ph idx="1"/>
          </p:nvPr>
        </p:nvSpPr>
        <p:spPr>
          <a:xfrm>
            <a:off x="457200" y="1412776"/>
            <a:ext cx="8229600" cy="4896544"/>
          </a:xfrm>
        </p:spPr>
        <p:txBody>
          <a:bodyPr>
            <a:normAutofit fontScale="92500" lnSpcReduction="20000"/>
          </a:bodyPr>
          <a:lstStyle/>
          <a:p>
            <a:pPr>
              <a:buNone/>
            </a:pPr>
            <a:r>
              <a:rPr lang="en-GB" dirty="0" smtClean="0"/>
              <a:t>More than a servant; not quite a slave ...</a:t>
            </a:r>
          </a:p>
          <a:p>
            <a:pPr>
              <a:buNone/>
            </a:pPr>
            <a:r>
              <a:rPr lang="en-GB" dirty="0" smtClean="0"/>
              <a:t>(servant /slave: </a:t>
            </a:r>
            <a:r>
              <a:rPr lang="en-GB" dirty="0" err="1" smtClean="0"/>
              <a:t>doulos</a:t>
            </a:r>
            <a:r>
              <a:rPr lang="en-GB" dirty="0" smtClean="0"/>
              <a:t> NT; </a:t>
            </a:r>
            <a:r>
              <a:rPr lang="en-GB" dirty="0" err="1" smtClean="0"/>
              <a:t>ebed</a:t>
            </a:r>
            <a:r>
              <a:rPr lang="en-GB" dirty="0" smtClean="0"/>
              <a:t> OT)</a:t>
            </a:r>
          </a:p>
          <a:p>
            <a:pPr>
              <a:buNone/>
            </a:pPr>
            <a:endParaRPr lang="en-GB" dirty="0" smtClean="0"/>
          </a:p>
          <a:p>
            <a:pPr>
              <a:buNone/>
            </a:pPr>
            <a:r>
              <a:rPr lang="en-GB" dirty="0" smtClean="0"/>
              <a:t>Behold my </a:t>
            </a:r>
            <a:r>
              <a:rPr lang="en-GB" b="1" dirty="0" err="1" smtClean="0"/>
              <a:t>ebed</a:t>
            </a:r>
            <a:r>
              <a:rPr lang="en-GB" dirty="0" smtClean="0"/>
              <a:t>, </a:t>
            </a:r>
            <a:r>
              <a:rPr lang="en-GB" dirty="0" smtClean="0"/>
              <a:t>whom I uphold; mine elect, in whom my soul </a:t>
            </a:r>
            <a:r>
              <a:rPr lang="en-GB" dirty="0" err="1" smtClean="0"/>
              <a:t>delighteth</a:t>
            </a:r>
            <a:r>
              <a:rPr lang="en-GB" dirty="0" smtClean="0"/>
              <a:t>; I have put my spirit upon him: he shall bring forth judgment to the </a:t>
            </a:r>
            <a:r>
              <a:rPr lang="en-GB" dirty="0" smtClean="0"/>
              <a:t>Gentiles – Isaiah 42:1</a:t>
            </a:r>
            <a:endParaRPr lang="en-GB" dirty="0" smtClean="0"/>
          </a:p>
          <a:p>
            <a:pPr>
              <a:buNone/>
            </a:pPr>
            <a:endParaRPr lang="en-GB" dirty="0" smtClean="0"/>
          </a:p>
          <a:p>
            <a:pPr>
              <a:buNone/>
            </a:pPr>
            <a:r>
              <a:rPr lang="en-GB" dirty="0" smtClean="0"/>
              <a:t>But made himself of no reputation, and took upon him the form of a </a:t>
            </a:r>
            <a:r>
              <a:rPr lang="en-GB" b="1" dirty="0" err="1" smtClean="0"/>
              <a:t>doulos</a:t>
            </a:r>
            <a:r>
              <a:rPr lang="en-GB" dirty="0" smtClean="0"/>
              <a:t>, </a:t>
            </a:r>
            <a:r>
              <a:rPr lang="en-GB" dirty="0" smtClean="0"/>
              <a:t>and was made in the likeness of </a:t>
            </a:r>
            <a:r>
              <a:rPr lang="en-GB" dirty="0" smtClean="0"/>
              <a:t>men – Philippians 2:7</a:t>
            </a:r>
            <a:endParaRPr lang="en-GB" dirty="0" smtClean="0"/>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Servant – Israel or the Messiah</a:t>
            </a:r>
            <a:endParaRPr lang="en-US" dirty="0"/>
          </a:p>
        </p:txBody>
      </p:sp>
      <p:sp>
        <p:nvSpPr>
          <p:cNvPr id="3" name="Content Placeholder 2"/>
          <p:cNvSpPr>
            <a:spLocks noGrp="1"/>
          </p:cNvSpPr>
          <p:nvPr>
            <p:ph idx="1"/>
          </p:nvPr>
        </p:nvSpPr>
        <p:spPr>
          <a:xfrm>
            <a:off x="251520" y="1340768"/>
            <a:ext cx="8712968" cy="5400600"/>
          </a:xfrm>
        </p:spPr>
        <p:txBody>
          <a:bodyPr>
            <a:normAutofit fontScale="77500" lnSpcReduction="20000"/>
          </a:bodyPr>
          <a:lstStyle/>
          <a:p>
            <a:r>
              <a:rPr lang="en-US" b="1" dirty="0" smtClean="0"/>
              <a:t>41 8</a:t>
            </a:r>
            <a:r>
              <a:rPr lang="en-US" dirty="0" smtClean="0"/>
              <a:t> But thou, Israel, art my </a:t>
            </a:r>
            <a:r>
              <a:rPr lang="en-US" b="1" dirty="0" smtClean="0"/>
              <a:t>servant</a:t>
            </a:r>
            <a:r>
              <a:rPr lang="en-US" dirty="0" smtClean="0"/>
              <a:t>, Jacob whom I have chosen, the seed of Abraham my friend</a:t>
            </a:r>
          </a:p>
          <a:p>
            <a:r>
              <a:rPr lang="en-US" b="1" dirty="0" smtClean="0"/>
              <a:t>44:1</a:t>
            </a:r>
            <a:r>
              <a:rPr lang="en-US" dirty="0" smtClean="0"/>
              <a:t> Yet now hear, O Jacob my </a:t>
            </a:r>
            <a:r>
              <a:rPr lang="en-US" b="1" dirty="0" smtClean="0"/>
              <a:t>servant</a:t>
            </a:r>
            <a:r>
              <a:rPr lang="en-US" dirty="0" smtClean="0"/>
              <a:t>; and Israel, whom I have chosen</a:t>
            </a:r>
          </a:p>
          <a:p>
            <a:r>
              <a:rPr lang="en-US" b="1" dirty="0" smtClean="0"/>
              <a:t>45:1</a:t>
            </a:r>
            <a:r>
              <a:rPr lang="en-US" dirty="0" smtClean="0"/>
              <a:t> For Jacob my </a:t>
            </a:r>
            <a:r>
              <a:rPr lang="en-US" b="1" dirty="0" smtClean="0"/>
              <a:t>servant's</a:t>
            </a:r>
            <a:r>
              <a:rPr lang="en-US" dirty="0" smtClean="0"/>
              <a:t> sake, and Israel mine elect, I have even called thee by thy name</a:t>
            </a:r>
          </a:p>
          <a:p>
            <a:r>
              <a:rPr lang="en-US" b="1" dirty="0" smtClean="0"/>
              <a:t>49:3</a:t>
            </a:r>
            <a:r>
              <a:rPr lang="en-US" dirty="0" smtClean="0"/>
              <a:t> Thou art my </a:t>
            </a:r>
            <a:r>
              <a:rPr lang="en-US" b="1" dirty="0" smtClean="0"/>
              <a:t>servant</a:t>
            </a:r>
            <a:r>
              <a:rPr lang="en-US" dirty="0" smtClean="0"/>
              <a:t>, O Israel, in whom I will be glorified</a:t>
            </a:r>
          </a:p>
          <a:p>
            <a:pPr>
              <a:buNone/>
            </a:pPr>
            <a:r>
              <a:rPr lang="en-US" dirty="0" smtClean="0"/>
              <a:t> </a:t>
            </a:r>
          </a:p>
          <a:p>
            <a:r>
              <a:rPr lang="en-US" b="1" dirty="0" smtClean="0"/>
              <a:t>42:1</a:t>
            </a:r>
            <a:r>
              <a:rPr lang="en-US" dirty="0" smtClean="0"/>
              <a:t> Behold my </a:t>
            </a:r>
            <a:r>
              <a:rPr lang="en-US" b="1" dirty="0" smtClean="0"/>
              <a:t>servant</a:t>
            </a:r>
            <a:r>
              <a:rPr lang="en-US" dirty="0" smtClean="0"/>
              <a:t>, whom I uphold; mine elect, in whom my soul </a:t>
            </a:r>
            <a:r>
              <a:rPr lang="en-US" dirty="0" err="1" smtClean="0"/>
              <a:t>delighteth</a:t>
            </a:r>
            <a:endParaRPr lang="en-US" dirty="0" smtClean="0"/>
          </a:p>
          <a:p>
            <a:r>
              <a:rPr lang="en-US" b="1" dirty="0" smtClean="0"/>
              <a:t>50:4</a:t>
            </a:r>
            <a:r>
              <a:rPr lang="en-US" dirty="0" smtClean="0"/>
              <a:t> The Lord God hath given me the tongue of the learned, that I should know how to speak a word in season to him that is weary</a:t>
            </a:r>
          </a:p>
          <a:p>
            <a:r>
              <a:rPr lang="en-US" b="1" dirty="0" smtClean="0"/>
              <a:t>52:13</a:t>
            </a:r>
            <a:r>
              <a:rPr lang="en-US" dirty="0" smtClean="0"/>
              <a:t> Behold, my </a:t>
            </a:r>
            <a:r>
              <a:rPr lang="en-US" b="1" dirty="0" smtClean="0"/>
              <a:t>servant</a:t>
            </a:r>
            <a:r>
              <a:rPr lang="en-US" dirty="0" smtClean="0"/>
              <a:t> shall deal prudently, he shall be exalted and extolled, and be very high</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42 1-8 in context</a:t>
            </a:r>
            <a:endParaRPr lang="en-US" dirty="0"/>
          </a:p>
        </p:txBody>
      </p:sp>
      <p:sp>
        <p:nvSpPr>
          <p:cNvPr id="3" name="Content Placeholder 2"/>
          <p:cNvSpPr>
            <a:spLocks noGrp="1"/>
          </p:cNvSpPr>
          <p:nvPr>
            <p:ph idx="1"/>
          </p:nvPr>
        </p:nvSpPr>
        <p:spPr>
          <a:xfrm>
            <a:off x="457200" y="1600200"/>
            <a:ext cx="8363272" cy="4525963"/>
          </a:xfrm>
        </p:spPr>
        <p:txBody>
          <a:bodyPr>
            <a:normAutofit/>
          </a:bodyPr>
          <a:lstStyle/>
          <a:p>
            <a:r>
              <a:rPr lang="en-US" sz="4000" dirty="0" smtClean="0"/>
              <a:t>The Lord’s anointed one (v1)</a:t>
            </a:r>
          </a:p>
          <a:p>
            <a:r>
              <a:rPr lang="en-US" sz="4000" dirty="0" smtClean="0"/>
              <a:t>The Servant’s humility (v2)</a:t>
            </a:r>
          </a:p>
          <a:p>
            <a:r>
              <a:rPr lang="en-US" sz="4000" dirty="0" smtClean="0"/>
              <a:t>Bruised reeds and smoking flaxes (v3)</a:t>
            </a:r>
          </a:p>
          <a:p>
            <a:r>
              <a:rPr lang="en-US" sz="4000" dirty="0" smtClean="0"/>
              <a:t>He is resolute in his mission (v4)</a:t>
            </a:r>
          </a:p>
          <a:p>
            <a:r>
              <a:rPr lang="en-US" sz="4000" dirty="0" smtClean="0"/>
              <a:t>The Servant’s calling (vv5-7)</a:t>
            </a:r>
          </a:p>
          <a:p>
            <a:r>
              <a:rPr lang="en-US" sz="4000" dirty="0" smtClean="0"/>
              <a:t>All glory to God (v8)</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Matthew 12 9-21 in context</a:t>
            </a:r>
            <a:endParaRPr lang="en-US" dirty="0"/>
          </a:p>
        </p:txBody>
      </p:sp>
      <p:sp>
        <p:nvSpPr>
          <p:cNvPr id="3" name="Content Placeholder 2"/>
          <p:cNvSpPr>
            <a:spLocks noGrp="1"/>
          </p:cNvSpPr>
          <p:nvPr>
            <p:ph idx="1"/>
          </p:nvPr>
        </p:nvSpPr>
        <p:spPr>
          <a:xfrm>
            <a:off x="179512" y="1600200"/>
            <a:ext cx="8712968" cy="4525963"/>
          </a:xfrm>
        </p:spPr>
        <p:txBody>
          <a:bodyPr/>
          <a:lstStyle/>
          <a:p>
            <a:r>
              <a:rPr lang="en-US" sz="3600" dirty="0" smtClean="0"/>
              <a:t>Jesus picks corn on the Sabbath (1-8)</a:t>
            </a:r>
          </a:p>
          <a:p>
            <a:r>
              <a:rPr lang="en-US" sz="3600" dirty="0" smtClean="0"/>
              <a:t>Jesus meets man with withered hand (9-13)</a:t>
            </a:r>
          </a:p>
          <a:p>
            <a:r>
              <a:rPr lang="en-US" sz="3600" dirty="0" smtClean="0"/>
              <a:t>Jesus heals man; Pharisees object (13-16)</a:t>
            </a:r>
          </a:p>
          <a:p>
            <a:r>
              <a:rPr lang="en-US" sz="3600" dirty="0" smtClean="0"/>
              <a:t>Prophesy fulfilled (17-21)</a:t>
            </a:r>
          </a:p>
          <a:p>
            <a:r>
              <a:rPr lang="en-US" sz="3600" dirty="0" smtClean="0"/>
              <a:t>More healings (22-30)</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bruised reed</a:t>
            </a:r>
            <a:endParaRPr lang="en-US" dirty="0"/>
          </a:p>
        </p:txBody>
      </p:sp>
      <p:pic>
        <p:nvPicPr>
          <p:cNvPr id="5" name="Picture 4" descr="pampass.jpg"/>
          <p:cNvPicPr>
            <a:picLocks noChangeAspect="1"/>
          </p:cNvPicPr>
          <p:nvPr/>
        </p:nvPicPr>
        <p:blipFill>
          <a:blip r:embed="rId2" cstate="print"/>
          <a:stretch>
            <a:fillRect/>
          </a:stretch>
        </p:blipFill>
        <p:spPr>
          <a:xfrm>
            <a:off x="2642958" y="0"/>
            <a:ext cx="3858083" cy="6858000"/>
          </a:xfrm>
          <a:prstGeom prst="rect">
            <a:avLst/>
          </a:prstGeom>
        </p:spPr>
      </p:pic>
      <p:pic>
        <p:nvPicPr>
          <p:cNvPr id="4" name="Content Placeholder 3" descr="bruised2.jpg"/>
          <p:cNvPicPr>
            <a:picLocks noGrp="1" noChangeAspect="1"/>
          </p:cNvPicPr>
          <p:nvPr>
            <p:ph idx="1"/>
          </p:nvPr>
        </p:nvPicPr>
        <p:blipFill>
          <a:blip r:embed="rId3" cstate="print"/>
          <a:stretch>
            <a:fillRect/>
          </a:stretch>
        </p:blipFill>
        <p:spPr>
          <a:xfrm>
            <a:off x="611560" y="4095750"/>
            <a:ext cx="7620000" cy="276225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ick.jpg"/>
          <p:cNvPicPr>
            <a:picLocks noGrp="1" noChangeAspect="1"/>
          </p:cNvPicPr>
          <p:nvPr>
            <p:ph idx="1"/>
          </p:nvPr>
        </p:nvPicPr>
        <p:blipFill>
          <a:blip r:embed="rId2" cstate="print"/>
          <a:stretch>
            <a:fillRect/>
          </a:stretch>
        </p:blipFill>
        <p:spPr>
          <a:xfrm>
            <a:off x="1403648" y="169367"/>
            <a:ext cx="6552728" cy="655272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ustice.jpg"/>
          <p:cNvPicPr>
            <a:picLocks noGrp="1" noChangeAspect="1"/>
          </p:cNvPicPr>
          <p:nvPr>
            <p:ph idx="1"/>
          </p:nvPr>
        </p:nvPicPr>
        <p:blipFill>
          <a:blip r:embed="rId2" cstate="print"/>
          <a:stretch>
            <a:fillRect/>
          </a:stretch>
        </p:blipFill>
        <p:spPr>
          <a:xfrm>
            <a:off x="536707" y="476672"/>
            <a:ext cx="8259762" cy="6194821"/>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ories of hope.jpg"/>
          <p:cNvPicPr>
            <a:picLocks noGrp="1" noChangeAspect="1"/>
          </p:cNvPicPr>
          <p:nvPr>
            <p:ph idx="1"/>
          </p:nvPr>
        </p:nvPicPr>
        <p:blipFill>
          <a:blip r:embed="rId2" cstate="print"/>
          <a:stretch>
            <a:fillRect/>
          </a:stretch>
        </p:blipFill>
        <p:spPr>
          <a:xfrm>
            <a:off x="395536" y="1412776"/>
            <a:ext cx="8170138" cy="4824536"/>
          </a:xfrm>
        </p:spPr>
      </p:pic>
      <p:sp>
        <p:nvSpPr>
          <p:cNvPr id="5" name="TextBox 4"/>
          <p:cNvSpPr txBox="1"/>
          <p:nvPr/>
        </p:nvSpPr>
        <p:spPr>
          <a:xfrm>
            <a:off x="611560" y="260648"/>
            <a:ext cx="7848872" cy="1015663"/>
          </a:xfrm>
          <a:prstGeom prst="rect">
            <a:avLst/>
          </a:prstGeom>
          <a:noFill/>
        </p:spPr>
        <p:txBody>
          <a:bodyPr wrap="square" rtlCol="0">
            <a:spAutoFit/>
          </a:bodyPr>
          <a:lstStyle/>
          <a:p>
            <a:pPr algn="ctr"/>
            <a:r>
              <a:rPr lang="en-US" sz="6000" dirty="0" smtClean="0"/>
              <a:t>Stories of Hope</a:t>
            </a:r>
            <a:endParaRPr lang="en-US" sz="6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and applications</a:t>
            </a:r>
            <a:endParaRPr lang="en-US" dirty="0"/>
          </a:p>
        </p:txBody>
      </p:sp>
      <p:sp>
        <p:nvSpPr>
          <p:cNvPr id="3" name="Content Placeholder 2"/>
          <p:cNvSpPr>
            <a:spLocks noGrp="1"/>
          </p:cNvSpPr>
          <p:nvPr>
            <p:ph idx="1"/>
          </p:nvPr>
        </p:nvSpPr>
        <p:spPr>
          <a:xfrm>
            <a:off x="457200" y="1600200"/>
            <a:ext cx="8435280" cy="4995985"/>
          </a:xfrm>
        </p:spPr>
        <p:txBody>
          <a:bodyPr>
            <a:normAutofit fontScale="92500" lnSpcReduction="20000"/>
          </a:bodyPr>
          <a:lstStyle/>
          <a:p>
            <a:r>
              <a:rPr lang="en-US" dirty="0" smtClean="0"/>
              <a:t>Bruising and smoking may be a pre-requisite</a:t>
            </a:r>
          </a:p>
          <a:p>
            <a:r>
              <a:rPr lang="en-US" dirty="0" smtClean="0"/>
              <a:t>World full of bruised reeds and smoking flaxes</a:t>
            </a:r>
          </a:p>
          <a:p>
            <a:r>
              <a:rPr lang="en-US" dirty="0" smtClean="0"/>
              <a:t>The church is also full </a:t>
            </a:r>
            <a:r>
              <a:rPr lang="en-US" smtClean="0"/>
              <a:t>of such</a:t>
            </a:r>
            <a:endParaRPr lang="en-US" dirty="0" smtClean="0"/>
          </a:p>
          <a:p>
            <a:r>
              <a:rPr lang="en-US" dirty="0" smtClean="0"/>
              <a:t>Some bruises may not go away</a:t>
            </a:r>
          </a:p>
          <a:p>
            <a:r>
              <a:rPr lang="en-US" dirty="0" smtClean="0"/>
              <a:t>That tiny glimmer can become a flame</a:t>
            </a:r>
          </a:p>
          <a:p>
            <a:r>
              <a:rPr lang="en-US" dirty="0" smtClean="0"/>
              <a:t>He calls and offers succor, but we must respond</a:t>
            </a:r>
          </a:p>
          <a:p>
            <a:r>
              <a:rPr lang="en-US" dirty="0" smtClean="0"/>
              <a:t>God will remain faithful however weak we are</a:t>
            </a:r>
          </a:p>
          <a:p>
            <a:r>
              <a:rPr lang="en-US" dirty="0" smtClean="0"/>
              <a:t>Don’t ignore bruised reeds and smoking flaxes</a:t>
            </a:r>
          </a:p>
          <a:p>
            <a:r>
              <a:rPr lang="en-US" dirty="0" smtClean="0"/>
              <a:t>God’s just purposes will be carried out</a:t>
            </a:r>
          </a:p>
          <a:p>
            <a:r>
              <a:rPr lang="en-US" dirty="0" smtClean="0"/>
              <a:t>His justice will prevail</a:t>
            </a:r>
          </a:p>
          <a:p>
            <a:pPr>
              <a:buNone/>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quote.jpg"/>
          <p:cNvPicPr>
            <a:picLocks noGrp="1" noChangeAspect="1"/>
          </p:cNvPicPr>
          <p:nvPr>
            <p:ph idx="1"/>
          </p:nvPr>
        </p:nvPicPr>
        <p:blipFill>
          <a:blip r:embed="rId2" cstate="print"/>
          <a:stretch>
            <a:fillRect/>
          </a:stretch>
        </p:blipFill>
        <p:spPr>
          <a:xfrm>
            <a:off x="714430" y="436650"/>
            <a:ext cx="7669014" cy="5944678"/>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tthew.jpg"/>
          <p:cNvPicPr>
            <a:picLocks noGrp="1" noChangeAspect="1"/>
          </p:cNvPicPr>
          <p:nvPr>
            <p:ph idx="1"/>
          </p:nvPr>
        </p:nvPicPr>
        <p:blipFill>
          <a:blip r:embed="rId2" cstate="print"/>
          <a:stretch>
            <a:fillRect/>
          </a:stretch>
        </p:blipFill>
        <p:spPr>
          <a:xfrm>
            <a:off x="572356" y="757876"/>
            <a:ext cx="7744060" cy="5162706"/>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628</Words>
  <Application>Microsoft Office PowerPoint</Application>
  <PresentationFormat>On-screen Show (4:3)</PresentationFormat>
  <Paragraphs>55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Servant or slave; doulos and ebed</vt:lpstr>
      <vt:lpstr>Servant – Israel or the Messiah</vt:lpstr>
      <vt:lpstr>Isaiah 42 1-8 in context</vt:lpstr>
      <vt:lpstr>Matthew 12 9-21 in context</vt:lpstr>
      <vt:lpstr>A bruised reed</vt:lpstr>
      <vt:lpstr>Slide 11</vt:lpstr>
      <vt:lpstr>Slide 12</vt:lpstr>
      <vt:lpstr>Slide 13</vt:lpstr>
      <vt:lpstr>Lessons and applications</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John</cp:lastModifiedBy>
  <cp:revision>16</cp:revision>
  <dcterms:created xsi:type="dcterms:W3CDTF">2017-05-14T08:56:49Z</dcterms:created>
  <dcterms:modified xsi:type="dcterms:W3CDTF">2017-05-14T16:18:33Z</dcterms:modified>
</cp:coreProperties>
</file>